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4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63" r:id="rId6"/>
    <p:sldId id="264" r:id="rId7"/>
    <p:sldId id="268" r:id="rId8"/>
    <p:sldId id="267" r:id="rId9"/>
    <p:sldId id="269" r:id="rId10"/>
    <p:sldId id="270" r:id="rId11"/>
    <p:sldId id="271" r:id="rId12"/>
    <p:sldId id="308" r:id="rId13"/>
    <p:sldId id="272" r:id="rId14"/>
    <p:sldId id="273" r:id="rId15"/>
    <p:sldId id="285" r:id="rId16"/>
    <p:sldId id="287" r:id="rId17"/>
    <p:sldId id="288" r:id="rId18"/>
    <p:sldId id="307" r:id="rId19"/>
    <p:sldId id="274" r:id="rId20"/>
    <p:sldId id="275" r:id="rId21"/>
    <p:sldId id="276" r:id="rId22"/>
    <p:sldId id="278" r:id="rId23"/>
    <p:sldId id="277" r:id="rId24"/>
    <p:sldId id="279" r:id="rId25"/>
    <p:sldId id="265" r:id="rId26"/>
    <p:sldId id="309" r:id="rId27"/>
    <p:sldId id="280" r:id="rId28"/>
    <p:sldId id="289" r:id="rId29"/>
    <p:sldId id="290" r:id="rId30"/>
    <p:sldId id="291" r:id="rId31"/>
    <p:sldId id="292" r:id="rId32"/>
    <p:sldId id="303" r:id="rId33"/>
    <p:sldId id="304" r:id="rId34"/>
    <p:sldId id="305" r:id="rId35"/>
    <p:sldId id="306" r:id="rId36"/>
    <p:sldId id="257" r:id="rId37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6" userDrawn="1">
          <p15:clr>
            <a:srgbClr val="A4A3A4"/>
          </p15:clr>
        </p15:guide>
        <p15:guide id="2" pos="3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600" y="372"/>
      </p:cViewPr>
      <p:guideLst>
        <p:guide orient="horz" pos="2226"/>
        <p:guide pos="3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6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A2EF7-7F0C-4E84-B18C-B3F19A6758E7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F022-E06A-483A-8B5D-D9E4F98B710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95210" y="5852160"/>
            <a:ext cx="3943350" cy="525780"/>
          </a:xfrm>
          <a:prstGeom prst="rect">
            <a:avLst/>
          </a:prstGeom>
        </p:spPr>
      </p:pic>
      <p:sp>
        <p:nvSpPr>
          <p:cNvPr id="28" name="标题 1"/>
          <p:cNvSpPr txBox="1"/>
          <p:nvPr/>
        </p:nvSpPr>
        <p:spPr>
          <a:xfrm>
            <a:off x="4041140" y="3615055"/>
            <a:ext cx="4451985" cy="4337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/>
              <a:t>何其佳</a:t>
            </a:r>
            <a:r>
              <a:rPr lang="en-US" altLang="zh-CN" sz="1800" dirty="0"/>
              <a:t> </a:t>
            </a:r>
            <a:r>
              <a:rPr lang="zh-CN" altLang="en-US" sz="1800" dirty="0"/>
              <a:t>梁瑞玮</a:t>
            </a:r>
            <a:r>
              <a:rPr lang="en-US" altLang="zh-CN" sz="1800" dirty="0"/>
              <a:t> </a:t>
            </a:r>
            <a:r>
              <a:rPr lang="zh-CN" altLang="en-US" sz="1800" dirty="0"/>
              <a:t>冯钰茹</a:t>
            </a:r>
            <a:r>
              <a:rPr lang="en-US" altLang="zh-CN" sz="1800" dirty="0"/>
              <a:t> </a:t>
            </a:r>
            <a:r>
              <a:rPr lang="zh-CN" altLang="en-US" sz="1800" dirty="0"/>
              <a:t>祝欣奕</a:t>
            </a:r>
            <a:endParaRPr lang="zh-CN" altLang="en-US" sz="1800" dirty="0"/>
          </a:p>
        </p:txBody>
      </p:sp>
      <p:sp>
        <p:nvSpPr>
          <p:cNvPr id="2" name="文本框 1"/>
          <p:cNvSpPr txBox="1"/>
          <p:nvPr/>
        </p:nvSpPr>
        <p:spPr>
          <a:xfrm>
            <a:off x="1043305" y="1951990"/>
            <a:ext cx="101047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 b="1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Stock Price Trend Prediction</a:t>
            </a:r>
            <a:endParaRPr lang="zh-CN" altLang="en-US" sz="4000" b="1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  <a:p>
            <a:pPr algn="ctr"/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03400" y="2769870"/>
            <a:ext cx="8590915" cy="838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Based on Dimension Reduction Techniques and 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Cluster Analysis of Multi-Dimensional Financial Data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形 1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611" y="485484"/>
            <a:ext cx="2831940" cy="52035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5" name="图形 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5400" y="5651500"/>
            <a:ext cx="12242800" cy="1836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rcRect t="20917" r="1203" b="17593"/>
          <a:stretch>
            <a:fillRect/>
          </a:stretch>
        </p:blipFill>
        <p:spPr>
          <a:xfrm>
            <a:off x="2675255" y="4055745"/>
            <a:ext cx="1814830" cy="2446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rcRect l="8691" r="9188"/>
          <a:stretch>
            <a:fillRect/>
          </a:stretch>
        </p:blipFill>
        <p:spPr>
          <a:xfrm>
            <a:off x="6271260" y="4107815"/>
            <a:ext cx="1956435" cy="2382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rcRect l="37133" t="38676" r="5340" b="25657"/>
          <a:stretch>
            <a:fillRect/>
          </a:stretch>
        </p:blipFill>
        <p:spPr>
          <a:xfrm>
            <a:off x="8228330" y="4055745"/>
            <a:ext cx="1814830" cy="24403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rcRect l="7014" t="3093" r="25725" b="5194"/>
          <a:stretch>
            <a:fillRect/>
          </a:stretch>
        </p:blipFill>
        <p:spPr>
          <a:xfrm>
            <a:off x="4476750" y="4080510"/>
            <a:ext cx="1819275" cy="23863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0800" y="632015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812915" y="1226185"/>
            <a:ext cx="4558030" cy="4439920"/>
            <a:chOff x="10644" y="2690"/>
            <a:chExt cx="6028" cy="8110"/>
          </a:xfrm>
        </p:grpSpPr>
        <p:pic>
          <p:nvPicPr>
            <p:cNvPr id="3" name="图片 2" descr="columns_distribution"/>
            <p:cNvPicPr>
              <a:picLocks noChangeAspect="1"/>
            </p:cNvPicPr>
            <p:nvPr/>
          </p:nvPicPr>
          <p:blipFill>
            <a:blip r:embed="rId7"/>
            <a:srcRect t="25019"/>
            <a:stretch>
              <a:fillRect/>
            </a:stretch>
          </p:blipFill>
          <p:spPr>
            <a:xfrm>
              <a:off x="10644" y="2702"/>
              <a:ext cx="4022" cy="8098"/>
            </a:xfrm>
            <a:prstGeom prst="rect">
              <a:avLst/>
            </a:prstGeom>
          </p:spPr>
        </p:pic>
        <p:pic>
          <p:nvPicPr>
            <p:cNvPr id="8" name="图片 7" descr="columns_distribution"/>
            <p:cNvPicPr>
              <a:picLocks noChangeAspect="1"/>
            </p:cNvPicPr>
            <p:nvPr/>
          </p:nvPicPr>
          <p:blipFill>
            <a:blip r:embed="rId7"/>
            <a:srcRect r="50124" b="74954"/>
            <a:stretch>
              <a:fillRect/>
            </a:stretch>
          </p:blipFill>
          <p:spPr>
            <a:xfrm>
              <a:off x="14666" y="2690"/>
              <a:ext cx="2006" cy="2705"/>
            </a:xfrm>
            <a:prstGeom prst="rect">
              <a:avLst/>
            </a:prstGeom>
          </p:spPr>
        </p:pic>
        <p:pic>
          <p:nvPicPr>
            <p:cNvPr id="10" name="图片 9" descr="columns_distribution"/>
            <p:cNvPicPr>
              <a:picLocks noChangeAspect="1"/>
            </p:cNvPicPr>
            <p:nvPr/>
          </p:nvPicPr>
          <p:blipFill>
            <a:blip r:embed="rId7"/>
            <a:srcRect l="50124" b="74954"/>
            <a:stretch>
              <a:fillRect/>
            </a:stretch>
          </p:blipFill>
          <p:spPr>
            <a:xfrm>
              <a:off x="14666" y="5390"/>
              <a:ext cx="2006" cy="2705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1482725" y="258445"/>
            <a:ext cx="6654800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Analysis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63370" y="1234440"/>
            <a:ext cx="4190365" cy="4340225"/>
            <a:chOff x="1154" y="2049"/>
            <a:chExt cx="6955" cy="9176"/>
          </a:xfrm>
        </p:grpSpPr>
        <p:pic>
          <p:nvPicPr>
            <p:cNvPr id="2" name="图片 1" descr="截屏2024-05-25 下午5.12.0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54" y="2049"/>
              <a:ext cx="4620" cy="3058"/>
            </a:xfrm>
            <a:prstGeom prst="rect">
              <a:avLst/>
            </a:prstGeom>
          </p:spPr>
        </p:pic>
        <p:pic>
          <p:nvPicPr>
            <p:cNvPr id="9" name="图片 8" descr="截屏2024-05-25 下午5.11.4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4" y="5109"/>
              <a:ext cx="4620" cy="3058"/>
            </a:xfrm>
            <a:prstGeom prst="rect">
              <a:avLst/>
            </a:prstGeom>
          </p:spPr>
        </p:pic>
        <p:pic>
          <p:nvPicPr>
            <p:cNvPr id="11" name="图片 10" descr="截屏2024-05-25 下午5.11.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54" y="8167"/>
              <a:ext cx="4621" cy="3058"/>
            </a:xfrm>
            <a:prstGeom prst="rect">
              <a:avLst/>
            </a:prstGeom>
          </p:spPr>
        </p:pic>
        <p:pic>
          <p:nvPicPr>
            <p:cNvPr id="12" name="图片 11" descr="截屏2024-05-25 下午5.11.58"/>
            <p:cNvPicPr>
              <a:picLocks noChangeAspect="1"/>
            </p:cNvPicPr>
            <p:nvPr/>
          </p:nvPicPr>
          <p:blipFill>
            <a:blip r:embed="rId11"/>
            <a:srcRect r="49487"/>
            <a:stretch>
              <a:fillRect/>
            </a:stretch>
          </p:blipFill>
          <p:spPr>
            <a:xfrm>
              <a:off x="5775" y="2069"/>
              <a:ext cx="2335" cy="3061"/>
            </a:xfrm>
            <a:prstGeom prst="rect">
              <a:avLst/>
            </a:prstGeom>
          </p:spPr>
        </p:pic>
        <p:pic>
          <p:nvPicPr>
            <p:cNvPr id="14" name="图片 13" descr="截屏2024-05-25 下午5.11.58"/>
            <p:cNvPicPr>
              <a:picLocks noChangeAspect="1"/>
            </p:cNvPicPr>
            <p:nvPr/>
          </p:nvPicPr>
          <p:blipFill>
            <a:blip r:embed="rId11"/>
            <a:srcRect l="49487"/>
            <a:stretch>
              <a:fillRect/>
            </a:stretch>
          </p:blipFill>
          <p:spPr>
            <a:xfrm>
              <a:off x="5774" y="5150"/>
              <a:ext cx="2334" cy="3060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4347845" y="4644390"/>
            <a:ext cx="1607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50000"/>
                  </a:schemeClr>
                </a:solidFill>
              </a:rPr>
              <a:t>With Outliers</a:t>
            </a:r>
            <a:endParaRPr lang="en-US" altLang="zh-CN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79025" y="4644390"/>
            <a:ext cx="2238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6">
                    <a:lumMod val="50000"/>
                  </a:schemeClr>
                </a:solidFill>
                <a:sym typeface="+mn-ea"/>
              </a:rPr>
              <a:t>Without Outliers</a:t>
            </a:r>
            <a:endParaRPr lang="en-US" altLang="zh-CN">
              <a:solidFill>
                <a:schemeClr val="accent6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871220" y="5903595"/>
            <a:ext cx="440690" cy="32067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702435" y="5741670"/>
            <a:ext cx="9097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Our analysis of industry stock prices and earnings will eliminate outliers</a:t>
            </a:r>
            <a:r>
              <a:rPr lang="en-US" altLang="zh-CN"/>
              <a:t> firstly</a:t>
            </a:r>
            <a:r>
              <a:rPr lang="zh-CN" altLang="en-US"/>
              <a:t>. Then analyze the outlier separately, which is more likely to unearth unicorn companies.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36165" y="2288540"/>
            <a:ext cx="776414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dirty="0">
                <a:solidFill>
                  <a:srgbClr val="06383C"/>
                </a:solidFill>
                <a:latin typeface="Arial Black" panose="020B0A04020102020204" pitchFamily="34" charset="0"/>
              </a:rPr>
              <a:t>3.1</a:t>
            </a:r>
            <a:endParaRPr lang="en-US" altLang="zh-CN" sz="6000" dirty="0">
              <a:solidFill>
                <a:srgbClr val="06383C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Company clustering</a:t>
            </a:r>
            <a:endParaRPr lang="en-US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45030" y="258445"/>
            <a:ext cx="7697470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Analysis 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 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图片 1" descr="截屏2024-05-25 下午7.59.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" y="2911475"/>
            <a:ext cx="4799330" cy="32956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9940" y="995680"/>
            <a:ext cx="1045273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Factor Analysis 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>
                <a:sym typeface="+mn-ea"/>
              </a:rPr>
              <a:t>Considering the interpretability and high factor cumulative variance contribution rate, we choose the number of extracted factors to be 5</a:t>
            </a:r>
            <a:r>
              <a:rPr lang="en-US">
                <a:sym typeface="+mn-ea"/>
              </a:rPr>
              <a:t>.</a:t>
            </a:r>
            <a:endParaRPr lang="en-US"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583430" y="3756025"/>
            <a:ext cx="766445" cy="401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截屏2024-05-25 下午9.11.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810" y="2517140"/>
            <a:ext cx="5888355" cy="4201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" y="2235200"/>
            <a:ext cx="3731260" cy="255841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45030" y="258445"/>
            <a:ext cx="776414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Analysis 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9940" y="1234440"/>
            <a:ext cx="10452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K means Clustering</a:t>
            </a:r>
            <a:endParaRPr 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505" y="1101090"/>
            <a:ext cx="5751195" cy="532765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248535" y="2769870"/>
            <a:ext cx="360680" cy="34734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04595" y="491426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·The number of clusters we selected is 4, considering silhousette score. </a:t>
            </a:r>
            <a:endParaRPr lang="en-US" altLang="zh-CN" sz="1600"/>
          </a:p>
        </p:txBody>
      </p:sp>
      <p:sp>
        <p:nvSpPr>
          <p:cNvPr id="11" name="文本框 10"/>
          <p:cNvSpPr txBox="1"/>
          <p:nvPr/>
        </p:nvSpPr>
        <p:spPr>
          <a:xfrm>
            <a:off x="5963285" y="6428740"/>
            <a:ext cx="5279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Scatter matrix diagram of factor analysis and clustering results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45030" y="258445"/>
            <a:ext cx="776414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Analysis 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9940" y="1234440"/>
            <a:ext cx="10452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K means Clustering</a:t>
            </a:r>
            <a:endParaRPr lang="en-US">
              <a:sym typeface="+mn-ea"/>
            </a:endParaRPr>
          </a:p>
        </p:txBody>
      </p:sp>
      <p:pic>
        <p:nvPicPr>
          <p:cNvPr id="12" name="图片 11" descr="截屏2024-05-25 下午9.41.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5" y="1896110"/>
            <a:ext cx="9736455" cy="14592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36625" y="3535680"/>
            <a:ext cx="9751060" cy="257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fontAlgn="auto">
              <a:lnSpc>
                <a:spcPts val="25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Category 1 (Cluster center point: [-0.16394311, -0.93102852,</a:t>
            </a:r>
            <a:r>
              <a:rPr lang="fr-FR" altLang="zh-CN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0.03986959, 0.06999955, 0.08084916])</a:t>
            </a:r>
            <a:endParaRPr lang="fr-FR" altLang="zh-CN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Company size (-0.164) : The company size is small.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Corporate risk (-0.931) : Very low risk.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Corporate profit gain (0.040) : Profit gain was slightly positive.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Company stock gain (0.070) : There was a slight positive increase in stock gain.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Capital turnover rate (0.081) : High capital turnover rate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6625" y="6199505"/>
            <a:ext cx="9751060" cy="411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fontAlgn="auto">
              <a:lnSpc>
                <a:spcPts val="25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Category 2  </a:t>
            </a:r>
            <a:r>
              <a:rPr lang="zh-CN" altLang="en-US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……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45030" y="258445"/>
            <a:ext cx="776414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Analysis 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9940" y="1234440"/>
            <a:ext cx="10452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K means Clustering - </a:t>
            </a: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Summary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6625" y="1889125"/>
            <a:ext cx="9751060" cy="151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fontAlgn="auto">
              <a:lnSpc>
                <a:spcPts val="25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Category 1 </a:t>
            </a:r>
            <a:endParaRPr lang="en-US" altLang="fr-FR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usually smaller, very low-risk companies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do not have much profit and stock gains, but have good capital turnover 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suitable for risk averse investors, and may be some soundly run small businesses.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625" y="3792220"/>
            <a:ext cx="9751060" cy="151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fontAlgn="auto">
              <a:lnSpc>
                <a:spcPts val="25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Category 2</a:t>
            </a:r>
            <a:endParaRPr lang="en-US" altLang="fr-FR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typically smaller, relatively high-risk companies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good profit performance, although the capital turnover rate is slightly lower, 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high-risk high-return small businesses.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45030" y="258445"/>
            <a:ext cx="776414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Analysis 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9940" y="1234440"/>
            <a:ext cx="10452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K means Clustering - </a:t>
            </a: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Summary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6625" y="1889125"/>
            <a:ext cx="9751060" cy="1735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fontAlgn="auto">
              <a:lnSpc>
                <a:spcPts val="25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Category 3 </a:t>
            </a:r>
            <a:endParaRPr lang="en-US" altLang="fr-FR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typically very large businesses, 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negative stock gains and low capital turnover despite near-medium risk and significant profit gains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may be some large businesses that are large but face challenges in the stock market.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3625" y="3792220"/>
            <a:ext cx="9751060" cy="1519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fontAlgn="auto">
              <a:lnSpc>
                <a:spcPts val="25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Category 4</a:t>
            </a:r>
            <a:endParaRPr lang="en-US" altLang="fr-FR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businessesclose to average size, facing moderate to high risks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significant reductions in profits and stock gains, low capital turnover rates,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68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may be businesses in poor operating conditions.</a:t>
            </a:r>
            <a:endParaRPr lang="en-US" altLang="zh-CN" sz="16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36165" y="2288540"/>
            <a:ext cx="776414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dirty="0">
                <a:solidFill>
                  <a:srgbClr val="06383C"/>
                </a:solidFill>
                <a:latin typeface="Arial Black" panose="020B0A04020102020204" pitchFamily="34" charset="0"/>
              </a:rPr>
              <a:t>3.2</a:t>
            </a:r>
            <a:endParaRPr lang="en-US" altLang="zh-CN" sz="6000" dirty="0">
              <a:solidFill>
                <a:srgbClr val="06383C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4000" dirty="0">
                <a:solidFill>
                  <a:srgbClr val="06383C"/>
                </a:solidFill>
                <a:latin typeface="Arial Black" panose="020B0A04020102020204" pitchFamily="34" charset="0"/>
              </a:rPr>
              <a:t>Industry stock selection recommendations</a:t>
            </a:r>
            <a:endParaRPr lang="en-US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9940" y="1234440"/>
            <a:ext cx="10452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Multiple Linear </a:t>
            </a: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Regression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45030" y="258445"/>
            <a:ext cx="8577580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Analysis 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35" y="1702435"/>
            <a:ext cx="4904740" cy="38817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273175" y="2235200"/>
                <a:ext cx="5010150" cy="23780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l"/>
                <a:r>
                  <a:rPr lang="en-US" altLang="zh-CN" b="1">
                    <a:latin typeface="DejaVu Math TeX Gyre" panose="02000503000000000000" charset="0"/>
                    <a:cs typeface="DejaVu Math TeX Gyre" panose="02000503000000000000" charset="0"/>
                  </a:rPr>
                  <a:t>y</a:t>
                </a:r>
                <a:r>
                  <a:rPr lang="en-US" altLang="zh-CN">
                    <a:latin typeface="DejaVu Math TeX Gyre" panose="02000503000000000000" charset="0"/>
                    <a:cs typeface="DejaVu Math TeX Gyre" panose="02000503000000000000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𝟑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𝟒𝟗𝟏𝟒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𝟓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𝟒𝟑𝟐𝟓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𝟏𝟏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𝟏𝟕𝟑𝟕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3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𝟎𝟕𝟏𝟔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p>
                      <m:sSupPr>
                        <m:ctrlP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𝟏𝟎</m:t>
                        </m:r>
                      </m:e>
                      <m:sup>
                        <m: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𝟏𝟎</m:t>
                        </m:r>
                      </m:sup>
                    </m:sSup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 ·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4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𝟑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𝟐𝟔𝟔𝟒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p>
                      <m:sSupPr>
                        <m:ctrlP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𝟏𝟎</m:t>
                        </m:r>
                      </m:e>
                      <m:sup>
                        <m: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𝟗</m:t>
                        </m:r>
                      </m:sup>
                    </m:sSup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5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𝟎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𝟒𝟒𝟑𝟐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6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𝟗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𝟎𝟓𝟕𝟐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p>
                      <m:sSupPr>
                        <m:ctrlP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𝟏𝟎</m:t>
                        </m:r>
                      </m:e>
                      <m:sup>
                        <m: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b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𝟏𝟏</m:t>
                        </m:r>
                      </m:sup>
                    </m:sSup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· 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7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𝟎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𝟎𝟎𝟑𝟐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8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𝟎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𝟎𝟒𝟑𝟔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 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9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𝟑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𝟔𝟒𝟖𝟖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10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𝟎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𝟏𝟖𝟔𝟔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11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𝟎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𝟏𝟕𝟓𝟑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12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𝟕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𝟓𝟐𝟗𝟏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13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𝟒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𝟔𝟔𝟎𝟗</m:t>
                    </m:r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×</m:t>
                    </m:r>
                    <m:sSub>
                      <m:sSubPr>
                        <m:ctrl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14</m:t>
                        </m:r>
                      </m:sub>
                    </m:sSub>
                    <m:r>
                      <a:rPr lang="en-US" altLang="zh-CN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𝟏𝟑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.</m:t>
                    </m:r>
                    <m:r>
                      <a:rPr lang="en-US" altLang="zh-CN" b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𝟏𝟑𝟗𝟎</m:t>
                    </m:r>
                  </m:oMath>
                </a14:m>
                <a:endParaRPr lang="en-US" altLang="zh-CN" b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75" y="2235200"/>
                <a:ext cx="5010150" cy="23780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172210" y="4876800"/>
            <a:ext cx="3783965" cy="645160"/>
          </a:xfrm>
          <a:prstGeom prst="rect">
            <a:avLst/>
          </a:prstGeom>
          <a:solidFill>
            <a:schemeClr val="accent6">
              <a:lumMod val="20000"/>
              <a:lumOff val="80000"/>
              <a:alpha val="38000"/>
            </a:schemeClr>
          </a:solidFill>
          <a:ln w="28575" cmpd="sng">
            <a:solidFill>
              <a:schemeClr val="accent6">
                <a:lumMod val="50000"/>
              </a:schemeClr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r>
              <a:rPr lang="zh-CN" altLang="en-US"/>
              <a:t>Best alpha: 300.0 </a:t>
            </a:r>
            <a:endParaRPr lang="zh-CN" altLang="en-US"/>
          </a:p>
          <a:p>
            <a:r>
              <a:rPr lang="zh-CN" altLang="en-US"/>
              <a:t>Test MSE with RidgeCV: 780.3329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45030" y="258445"/>
            <a:ext cx="799020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Analysis 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940" y="1047115"/>
            <a:ext cx="10879455" cy="25444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Potential Stock Prediction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lvl="2" indent="0" fontAlgn="auto">
              <a:lnSpc>
                <a:spcPts val="15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r>
              <a:rPr lang="en-US" b="1">
                <a:sym typeface="+mn-ea"/>
              </a:rPr>
              <a:t>Defining potential stocks:</a:t>
            </a:r>
            <a:endParaRPr lang="en-US" b="1">
              <a:sym typeface="+mn-ea"/>
            </a:endParaRPr>
          </a:p>
          <a:p>
            <a:pPr marL="1200150" lvl="2" indent="-285750" fontAlgn="auto">
              <a:lnSpc>
                <a:spcPts val="15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sz="1600">
                <a:sym typeface="+mn-ea"/>
              </a:rPr>
              <a:t>The predicted price of the stock is higher than the actual price</a:t>
            </a:r>
            <a:endParaRPr lang="en-US" sz="1600">
              <a:sym typeface="+mn-ea"/>
            </a:endParaRPr>
          </a:p>
          <a:p>
            <a:pPr marL="1200150" lvl="2" indent="-285750" fontAlgn="auto">
              <a:lnSpc>
                <a:spcPts val="15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sz="1600">
                <a:sym typeface="+mn-ea"/>
              </a:rPr>
              <a:t>The return of the stock is positive overall (i.e. higher than the red line, can only be screened, not ranked)</a:t>
            </a:r>
            <a:endParaRPr lang="en-US" sz="1600">
              <a:sym typeface="+mn-ea"/>
            </a:endParaRPr>
          </a:p>
          <a:p>
            <a:pPr marL="1200150" lvl="2" indent="-285750" fontAlgn="auto">
              <a:lnSpc>
                <a:spcPts val="15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sz="1600" b="1">
                <a:solidFill>
                  <a:schemeClr val="accent2"/>
                </a:solidFill>
                <a:sym typeface="+mn-ea"/>
              </a:rPr>
              <a:t>Rank: Stock Yield * residual (residual between yield and red line)</a:t>
            </a:r>
            <a:endParaRPr lang="en-US" sz="1600" b="1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9" name="图片 8" descr="截屏2024-05-25 下午9.05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05" y="3053080"/>
            <a:ext cx="6991350" cy="36785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11895" y="3324860"/>
            <a:ext cx="29762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Average gains for </a:t>
            </a:r>
            <a:r>
              <a:rPr lang="zh-CN" altLang="en-US" b="1"/>
              <a:t>all stocks</a:t>
            </a:r>
            <a:r>
              <a:rPr lang="zh-CN" altLang="en-US"/>
              <a:t> in the chemical：</a:t>
            </a:r>
            <a:endParaRPr lang="zh-CN" altLang="en-US"/>
          </a:p>
          <a:p>
            <a:r>
              <a:rPr lang="zh-CN" altLang="en-US" b="1">
                <a:solidFill>
                  <a:schemeClr val="accent6">
                    <a:lumMod val="75000"/>
                  </a:schemeClr>
                </a:solidFill>
              </a:rPr>
              <a:t>-1.849</a:t>
            </a:r>
            <a:endParaRPr lang="zh-CN" altLang="en-US" b="1">
              <a:solidFill>
                <a:schemeClr val="accent6">
                  <a:lumMod val="75000"/>
                </a:schemeClr>
              </a:solidFill>
            </a:endParaRPr>
          </a:p>
          <a:p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Average gains for </a:t>
            </a:r>
            <a:r>
              <a:rPr lang="en-US" altLang="zh-CN" b="1">
                <a:sym typeface="+mn-ea"/>
              </a:rPr>
              <a:t>adviced</a:t>
            </a:r>
            <a:r>
              <a:rPr lang="zh-CN" altLang="en-US" b="1">
                <a:sym typeface="+mn-ea"/>
              </a:rPr>
              <a:t> stocks</a:t>
            </a:r>
            <a:r>
              <a:rPr lang="zh-CN" altLang="en-US">
                <a:sym typeface="+mn-ea"/>
              </a:rPr>
              <a:t> in the chemical：</a:t>
            </a:r>
            <a:endParaRPr lang="zh-CN" altLang="en-US">
              <a:sym typeface="+mn-ea"/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+</a:t>
            </a:r>
            <a:r>
              <a:rPr lang="zh-CN" altLang="en-US" b="1">
                <a:solidFill>
                  <a:srgbClr val="FF0000"/>
                </a:solidFill>
              </a:rPr>
              <a:t>0.158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400" y="5868670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448935" y="1392555"/>
            <a:ext cx="4093210" cy="716280"/>
            <a:chOff x="6919" y="2193"/>
            <a:chExt cx="6446" cy="1128"/>
          </a:xfrm>
        </p:grpSpPr>
        <p:sp>
          <p:nvSpPr>
            <p:cNvPr id="9" name="圆角矩形 8"/>
            <p:cNvSpPr/>
            <p:nvPr/>
          </p:nvSpPr>
          <p:spPr>
            <a:xfrm>
              <a:off x="7371" y="2368"/>
              <a:ext cx="5994" cy="8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48000"/>
              </a:schemeClr>
            </a:solidFill>
            <a:ln w="12700" cap="flat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ïšľiďe"/>
            <p:cNvSpPr/>
            <p:nvPr/>
          </p:nvSpPr>
          <p:spPr>
            <a:xfrm>
              <a:off x="6919" y="2193"/>
              <a:ext cx="1123" cy="112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iślïḋé"/>
          <p:cNvSpPr/>
          <p:nvPr/>
        </p:nvSpPr>
        <p:spPr>
          <a:xfrm>
            <a:off x="5601970" y="1590675"/>
            <a:ext cx="407035" cy="318135"/>
          </a:xfrm>
          <a:custGeom>
            <a:avLst/>
            <a:gdLst>
              <a:gd name="T0" fmla="*/ 2312 w 2608"/>
              <a:gd name="T1" fmla="*/ 1968 h 2034"/>
              <a:gd name="T2" fmla="*/ 2246 w 2608"/>
              <a:gd name="T3" fmla="*/ 2034 h 2034"/>
              <a:gd name="T4" fmla="*/ 2156 w 2608"/>
              <a:gd name="T5" fmla="*/ 2034 h 2034"/>
              <a:gd name="T6" fmla="*/ 1905 w 2608"/>
              <a:gd name="T7" fmla="*/ 2034 h 2034"/>
              <a:gd name="T8" fmla="*/ 228 w 2608"/>
              <a:gd name="T9" fmla="*/ 2034 h 2034"/>
              <a:gd name="T10" fmla="*/ 0 w 2608"/>
              <a:gd name="T11" fmla="*/ 1806 h 2034"/>
              <a:gd name="T12" fmla="*/ 0 w 2608"/>
              <a:gd name="T13" fmla="*/ 1537 h 2034"/>
              <a:gd name="T14" fmla="*/ 228 w 2608"/>
              <a:gd name="T15" fmla="*/ 1309 h 2034"/>
              <a:gd name="T16" fmla="*/ 1905 w 2608"/>
              <a:gd name="T17" fmla="*/ 1309 h 2034"/>
              <a:gd name="T18" fmla="*/ 2156 w 2608"/>
              <a:gd name="T19" fmla="*/ 1309 h 2034"/>
              <a:gd name="T20" fmla="*/ 2246 w 2608"/>
              <a:gd name="T21" fmla="*/ 1309 h 2034"/>
              <a:gd name="T22" fmla="*/ 2312 w 2608"/>
              <a:gd name="T23" fmla="*/ 1376 h 2034"/>
              <a:gd name="T24" fmla="*/ 2246 w 2608"/>
              <a:gd name="T25" fmla="*/ 1442 h 2034"/>
              <a:gd name="T26" fmla="*/ 2222 w 2608"/>
              <a:gd name="T27" fmla="*/ 1442 h 2034"/>
              <a:gd name="T28" fmla="*/ 2222 w 2608"/>
              <a:gd name="T29" fmla="*/ 1901 h 2034"/>
              <a:gd name="T30" fmla="*/ 2246 w 2608"/>
              <a:gd name="T31" fmla="*/ 1901 h 2034"/>
              <a:gd name="T32" fmla="*/ 2312 w 2608"/>
              <a:gd name="T33" fmla="*/ 1968 h 2034"/>
              <a:gd name="T34" fmla="*/ 2608 w 2608"/>
              <a:gd name="T35" fmla="*/ 1134 h 2034"/>
              <a:gd name="T36" fmla="*/ 2541 w 2608"/>
              <a:gd name="T37" fmla="*/ 1201 h 2034"/>
              <a:gd name="T38" fmla="*/ 2437 w 2608"/>
              <a:gd name="T39" fmla="*/ 1201 h 2034"/>
              <a:gd name="T40" fmla="*/ 2201 w 2608"/>
              <a:gd name="T41" fmla="*/ 1201 h 2034"/>
              <a:gd name="T42" fmla="*/ 809 w 2608"/>
              <a:gd name="T43" fmla="*/ 1201 h 2034"/>
              <a:gd name="T44" fmla="*/ 597 w 2608"/>
              <a:gd name="T45" fmla="*/ 989 h 2034"/>
              <a:gd name="T46" fmla="*/ 597 w 2608"/>
              <a:gd name="T47" fmla="*/ 795 h 2034"/>
              <a:gd name="T48" fmla="*/ 809 w 2608"/>
              <a:gd name="T49" fmla="*/ 583 h 2034"/>
              <a:gd name="T50" fmla="*/ 2201 w 2608"/>
              <a:gd name="T51" fmla="*/ 583 h 2034"/>
              <a:gd name="T52" fmla="*/ 2437 w 2608"/>
              <a:gd name="T53" fmla="*/ 583 h 2034"/>
              <a:gd name="T54" fmla="*/ 2541 w 2608"/>
              <a:gd name="T55" fmla="*/ 583 h 2034"/>
              <a:gd name="T56" fmla="*/ 2608 w 2608"/>
              <a:gd name="T57" fmla="*/ 650 h 2034"/>
              <a:gd name="T58" fmla="*/ 2541 w 2608"/>
              <a:gd name="T59" fmla="*/ 717 h 2034"/>
              <a:gd name="T60" fmla="*/ 2504 w 2608"/>
              <a:gd name="T61" fmla="*/ 717 h 2034"/>
              <a:gd name="T62" fmla="*/ 2504 w 2608"/>
              <a:gd name="T63" fmla="*/ 1068 h 2034"/>
              <a:gd name="T64" fmla="*/ 2541 w 2608"/>
              <a:gd name="T65" fmla="*/ 1068 h 2034"/>
              <a:gd name="T66" fmla="*/ 2608 w 2608"/>
              <a:gd name="T67" fmla="*/ 1134 h 2034"/>
              <a:gd name="T68" fmla="*/ 2201 w 2608"/>
              <a:gd name="T69" fmla="*/ 1068 h 2034"/>
              <a:gd name="T70" fmla="*/ 2371 w 2608"/>
              <a:gd name="T71" fmla="*/ 1068 h 2034"/>
              <a:gd name="T72" fmla="*/ 2371 w 2608"/>
              <a:gd name="T73" fmla="*/ 717 h 2034"/>
              <a:gd name="T74" fmla="*/ 2201 w 2608"/>
              <a:gd name="T75" fmla="*/ 717 h 2034"/>
              <a:gd name="T76" fmla="*/ 809 w 2608"/>
              <a:gd name="T77" fmla="*/ 717 h 2034"/>
              <a:gd name="T78" fmla="*/ 730 w 2608"/>
              <a:gd name="T79" fmla="*/ 795 h 2034"/>
              <a:gd name="T80" fmla="*/ 730 w 2608"/>
              <a:gd name="T81" fmla="*/ 989 h 2034"/>
              <a:gd name="T82" fmla="*/ 809 w 2608"/>
              <a:gd name="T83" fmla="*/ 1068 h 2034"/>
              <a:gd name="T84" fmla="*/ 2201 w 2608"/>
              <a:gd name="T85" fmla="*/ 1068 h 2034"/>
              <a:gd name="T86" fmla="*/ 2036 w 2608"/>
              <a:gd name="T87" fmla="*/ 0 h 2034"/>
              <a:gd name="T88" fmla="*/ 607 w 2608"/>
              <a:gd name="T89" fmla="*/ 0 h 2034"/>
              <a:gd name="T90" fmla="*/ 296 w 2608"/>
              <a:gd name="T91" fmla="*/ 0 h 2034"/>
              <a:gd name="T92" fmla="*/ 209 w 2608"/>
              <a:gd name="T93" fmla="*/ 0 h 2034"/>
              <a:gd name="T94" fmla="*/ 142 w 2608"/>
              <a:gd name="T95" fmla="*/ 66 h 2034"/>
              <a:gd name="T96" fmla="*/ 209 w 2608"/>
              <a:gd name="T97" fmla="*/ 133 h 2034"/>
              <a:gd name="T98" fmla="*/ 229 w 2608"/>
              <a:gd name="T99" fmla="*/ 133 h 2034"/>
              <a:gd name="T100" fmla="*/ 229 w 2608"/>
              <a:gd name="T101" fmla="*/ 362 h 2034"/>
              <a:gd name="T102" fmla="*/ 209 w 2608"/>
              <a:gd name="T103" fmla="*/ 362 h 2034"/>
              <a:gd name="T104" fmla="*/ 142 w 2608"/>
              <a:gd name="T105" fmla="*/ 429 h 2034"/>
              <a:gd name="T106" fmla="*/ 209 w 2608"/>
              <a:gd name="T107" fmla="*/ 495 h 2034"/>
              <a:gd name="T108" fmla="*/ 296 w 2608"/>
              <a:gd name="T109" fmla="*/ 495 h 2034"/>
              <a:gd name="T110" fmla="*/ 296 w 2608"/>
              <a:gd name="T111" fmla="*/ 495 h 2034"/>
              <a:gd name="T112" fmla="*/ 2036 w 2608"/>
              <a:gd name="T113" fmla="*/ 495 h 2034"/>
              <a:gd name="T114" fmla="*/ 2263 w 2608"/>
              <a:gd name="T115" fmla="*/ 268 h 2034"/>
              <a:gd name="T116" fmla="*/ 2263 w 2608"/>
              <a:gd name="T117" fmla="*/ 227 h 2034"/>
              <a:gd name="T118" fmla="*/ 2036 w 2608"/>
              <a:gd name="T119" fmla="*/ 0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08" h="2034">
                <a:moveTo>
                  <a:pt x="2312" y="1968"/>
                </a:moveTo>
                <a:cubicBezTo>
                  <a:pt x="2312" y="2004"/>
                  <a:pt x="2283" y="2034"/>
                  <a:pt x="2246" y="2034"/>
                </a:cubicBezTo>
                <a:lnTo>
                  <a:pt x="2156" y="2034"/>
                </a:lnTo>
                <a:lnTo>
                  <a:pt x="1905" y="2034"/>
                </a:lnTo>
                <a:lnTo>
                  <a:pt x="228" y="2034"/>
                </a:lnTo>
                <a:cubicBezTo>
                  <a:pt x="102" y="2034"/>
                  <a:pt x="0" y="1932"/>
                  <a:pt x="0" y="1806"/>
                </a:cubicBezTo>
                <a:lnTo>
                  <a:pt x="0" y="1537"/>
                </a:lnTo>
                <a:cubicBezTo>
                  <a:pt x="0" y="1411"/>
                  <a:pt x="102" y="1309"/>
                  <a:pt x="228" y="1309"/>
                </a:cubicBezTo>
                <a:lnTo>
                  <a:pt x="1905" y="1309"/>
                </a:lnTo>
                <a:lnTo>
                  <a:pt x="2156" y="1309"/>
                </a:lnTo>
                <a:lnTo>
                  <a:pt x="2246" y="1309"/>
                </a:lnTo>
                <a:cubicBezTo>
                  <a:pt x="2283" y="1309"/>
                  <a:pt x="2312" y="1339"/>
                  <a:pt x="2312" y="1376"/>
                </a:cubicBezTo>
                <a:cubicBezTo>
                  <a:pt x="2312" y="1412"/>
                  <a:pt x="2283" y="1442"/>
                  <a:pt x="2246" y="1442"/>
                </a:cubicBezTo>
                <a:lnTo>
                  <a:pt x="2222" y="1442"/>
                </a:lnTo>
                <a:lnTo>
                  <a:pt x="2222" y="1901"/>
                </a:lnTo>
                <a:lnTo>
                  <a:pt x="2246" y="1901"/>
                </a:lnTo>
                <a:cubicBezTo>
                  <a:pt x="2283" y="1901"/>
                  <a:pt x="2312" y="1931"/>
                  <a:pt x="2312" y="1968"/>
                </a:cubicBezTo>
                <a:close/>
                <a:moveTo>
                  <a:pt x="2608" y="1134"/>
                </a:moveTo>
                <a:cubicBezTo>
                  <a:pt x="2608" y="1171"/>
                  <a:pt x="2578" y="1201"/>
                  <a:pt x="2541" y="1201"/>
                </a:cubicBezTo>
                <a:lnTo>
                  <a:pt x="2437" y="1201"/>
                </a:lnTo>
                <a:lnTo>
                  <a:pt x="2201" y="1201"/>
                </a:lnTo>
                <a:lnTo>
                  <a:pt x="809" y="1201"/>
                </a:lnTo>
                <a:cubicBezTo>
                  <a:pt x="692" y="1201"/>
                  <a:pt x="597" y="1106"/>
                  <a:pt x="597" y="989"/>
                </a:cubicBezTo>
                <a:lnTo>
                  <a:pt x="597" y="795"/>
                </a:lnTo>
                <a:cubicBezTo>
                  <a:pt x="597" y="678"/>
                  <a:pt x="692" y="583"/>
                  <a:pt x="809" y="583"/>
                </a:cubicBezTo>
                <a:lnTo>
                  <a:pt x="2201" y="583"/>
                </a:lnTo>
                <a:lnTo>
                  <a:pt x="2437" y="583"/>
                </a:lnTo>
                <a:lnTo>
                  <a:pt x="2541" y="583"/>
                </a:lnTo>
                <a:cubicBezTo>
                  <a:pt x="2578" y="583"/>
                  <a:pt x="2608" y="613"/>
                  <a:pt x="2608" y="650"/>
                </a:cubicBezTo>
                <a:cubicBezTo>
                  <a:pt x="2608" y="687"/>
                  <a:pt x="2578" y="717"/>
                  <a:pt x="2541" y="717"/>
                </a:cubicBezTo>
                <a:lnTo>
                  <a:pt x="2504" y="717"/>
                </a:lnTo>
                <a:lnTo>
                  <a:pt x="2504" y="1068"/>
                </a:lnTo>
                <a:lnTo>
                  <a:pt x="2541" y="1068"/>
                </a:lnTo>
                <a:cubicBezTo>
                  <a:pt x="2578" y="1068"/>
                  <a:pt x="2608" y="1098"/>
                  <a:pt x="2608" y="1134"/>
                </a:cubicBezTo>
                <a:close/>
                <a:moveTo>
                  <a:pt x="2201" y="1068"/>
                </a:moveTo>
                <a:lnTo>
                  <a:pt x="2371" y="1068"/>
                </a:lnTo>
                <a:lnTo>
                  <a:pt x="2371" y="717"/>
                </a:lnTo>
                <a:lnTo>
                  <a:pt x="2201" y="717"/>
                </a:lnTo>
                <a:lnTo>
                  <a:pt x="809" y="717"/>
                </a:lnTo>
                <a:cubicBezTo>
                  <a:pt x="765" y="717"/>
                  <a:pt x="730" y="752"/>
                  <a:pt x="730" y="795"/>
                </a:cubicBezTo>
                <a:lnTo>
                  <a:pt x="730" y="989"/>
                </a:lnTo>
                <a:cubicBezTo>
                  <a:pt x="730" y="1033"/>
                  <a:pt x="765" y="1068"/>
                  <a:pt x="809" y="1068"/>
                </a:cubicBezTo>
                <a:lnTo>
                  <a:pt x="2201" y="1068"/>
                </a:lnTo>
                <a:close/>
                <a:moveTo>
                  <a:pt x="2036" y="0"/>
                </a:moveTo>
                <a:lnTo>
                  <a:pt x="607" y="0"/>
                </a:lnTo>
                <a:lnTo>
                  <a:pt x="296" y="0"/>
                </a:lnTo>
                <a:lnTo>
                  <a:pt x="209" y="0"/>
                </a:lnTo>
                <a:cubicBezTo>
                  <a:pt x="172" y="0"/>
                  <a:pt x="142" y="29"/>
                  <a:pt x="142" y="66"/>
                </a:cubicBezTo>
                <a:cubicBezTo>
                  <a:pt x="142" y="103"/>
                  <a:pt x="172" y="133"/>
                  <a:pt x="209" y="133"/>
                </a:cubicBezTo>
                <a:lnTo>
                  <a:pt x="229" y="133"/>
                </a:lnTo>
                <a:lnTo>
                  <a:pt x="229" y="362"/>
                </a:lnTo>
                <a:lnTo>
                  <a:pt x="209" y="362"/>
                </a:lnTo>
                <a:cubicBezTo>
                  <a:pt x="172" y="362"/>
                  <a:pt x="142" y="392"/>
                  <a:pt x="142" y="429"/>
                </a:cubicBezTo>
                <a:cubicBezTo>
                  <a:pt x="142" y="466"/>
                  <a:pt x="172" y="495"/>
                  <a:pt x="209" y="495"/>
                </a:cubicBezTo>
                <a:lnTo>
                  <a:pt x="296" y="495"/>
                </a:lnTo>
                <a:cubicBezTo>
                  <a:pt x="296" y="495"/>
                  <a:pt x="296" y="495"/>
                  <a:pt x="296" y="495"/>
                </a:cubicBezTo>
                <a:lnTo>
                  <a:pt x="2036" y="495"/>
                </a:lnTo>
                <a:cubicBezTo>
                  <a:pt x="2161" y="495"/>
                  <a:pt x="2263" y="393"/>
                  <a:pt x="2263" y="268"/>
                </a:cubicBezTo>
                <a:lnTo>
                  <a:pt x="2263" y="227"/>
                </a:lnTo>
                <a:cubicBezTo>
                  <a:pt x="2263" y="102"/>
                  <a:pt x="2161" y="0"/>
                  <a:pt x="2036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2680" y="1537335"/>
            <a:ext cx="3075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Al Bayan Plain" charset="0"/>
                <a:cs typeface="Al Bayan Plain" charset="0"/>
              </a:rPr>
              <a:t>Background &amp; Goals</a:t>
            </a:r>
            <a:endParaRPr lang="en-US" altLang="zh-CN" sz="2400">
              <a:latin typeface="Al Bayan Plain" charset="0"/>
              <a:cs typeface="Al Bayan Plain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48935" y="3777615"/>
            <a:ext cx="4093210" cy="716280"/>
            <a:chOff x="6919" y="2193"/>
            <a:chExt cx="6446" cy="1128"/>
          </a:xfrm>
        </p:grpSpPr>
        <p:sp>
          <p:nvSpPr>
            <p:cNvPr id="12" name="圆角矩形 11"/>
            <p:cNvSpPr/>
            <p:nvPr/>
          </p:nvSpPr>
          <p:spPr>
            <a:xfrm>
              <a:off x="7371" y="2368"/>
              <a:ext cx="5994" cy="8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12700" cap="flat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Al Bayan Plain" charset="0"/>
                  <a:cs typeface="Al Bayan Plain" charset="0"/>
                </a:rPr>
                <a:t>Analysis</a:t>
              </a:r>
              <a:endParaRPr lang="en-US" altLang="zh-CN" sz="2400">
                <a:solidFill>
                  <a:schemeClr val="tx1"/>
                </a:solidFill>
                <a:latin typeface="Al Bayan Plain" charset="0"/>
                <a:cs typeface="Al Bayan Plain" charset="0"/>
              </a:endParaRPr>
            </a:p>
          </p:txBody>
        </p:sp>
        <p:sp>
          <p:nvSpPr>
            <p:cNvPr id="13" name="ïšľiďe"/>
            <p:cNvSpPr/>
            <p:nvPr/>
          </p:nvSpPr>
          <p:spPr>
            <a:xfrm>
              <a:off x="6919" y="2193"/>
              <a:ext cx="1123" cy="112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 defTabSz="913765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48935" y="2400300"/>
            <a:ext cx="4093210" cy="716280"/>
            <a:chOff x="6919" y="2193"/>
            <a:chExt cx="6446" cy="1128"/>
          </a:xfrm>
        </p:grpSpPr>
        <p:sp>
          <p:nvSpPr>
            <p:cNvPr id="16" name="圆角矩形 15"/>
            <p:cNvSpPr/>
            <p:nvPr/>
          </p:nvSpPr>
          <p:spPr>
            <a:xfrm>
              <a:off x="7371" y="2368"/>
              <a:ext cx="5994" cy="82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42000"/>
              </a:schemeClr>
            </a:solidFill>
            <a:ln w="12700" cap="flat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Al Bayan Plain" charset="0"/>
                  <a:cs typeface="Al Bayan Plain" charset="0"/>
                </a:rPr>
                <a:t>Basic Information</a:t>
              </a:r>
              <a:endParaRPr lang="en-US" altLang="zh-CN" sz="2400">
                <a:solidFill>
                  <a:schemeClr val="tx1"/>
                </a:solidFill>
                <a:latin typeface="Al Bayan Plain" charset="0"/>
                <a:cs typeface="Al Bayan Plain" charset="0"/>
              </a:endParaRPr>
            </a:p>
          </p:txBody>
        </p:sp>
        <p:sp>
          <p:nvSpPr>
            <p:cNvPr id="17" name="ïšľiďe"/>
            <p:cNvSpPr/>
            <p:nvPr/>
          </p:nvSpPr>
          <p:spPr>
            <a:xfrm>
              <a:off x="6919" y="2193"/>
              <a:ext cx="1123" cy="112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îṡļïdê"/>
          <p:cNvSpPr/>
          <p:nvPr/>
        </p:nvSpPr>
        <p:spPr>
          <a:xfrm>
            <a:off x="5601809" y="2586806"/>
            <a:ext cx="406842" cy="319452"/>
          </a:xfrm>
          <a:custGeom>
            <a:avLst/>
            <a:gdLst>
              <a:gd name="T0" fmla="*/ 2873 w 2896"/>
              <a:gd name="T1" fmla="*/ 141 h 2277"/>
              <a:gd name="T2" fmla="*/ 2818 w 2896"/>
              <a:gd name="T3" fmla="*/ 127 h 2277"/>
              <a:gd name="T4" fmla="*/ 2663 w 2896"/>
              <a:gd name="T5" fmla="*/ 154 h 2277"/>
              <a:gd name="T6" fmla="*/ 2633 w 2896"/>
              <a:gd name="T7" fmla="*/ 142 h 2277"/>
              <a:gd name="T8" fmla="*/ 2061 w 2896"/>
              <a:gd name="T9" fmla="*/ 99 h 2277"/>
              <a:gd name="T10" fmla="*/ 2035 w 2896"/>
              <a:gd name="T11" fmla="*/ 99 h 2277"/>
              <a:gd name="T12" fmla="*/ 2035 w 2896"/>
              <a:gd name="T13" fmla="*/ 70 h 2277"/>
              <a:gd name="T14" fmla="*/ 2009 w 2896"/>
              <a:gd name="T15" fmla="*/ 18 h 2277"/>
              <a:gd name="T16" fmla="*/ 1953 w 2896"/>
              <a:gd name="T17" fmla="*/ 5 h 2277"/>
              <a:gd name="T18" fmla="*/ 1695 w 2896"/>
              <a:gd name="T19" fmla="*/ 65 h 2277"/>
              <a:gd name="T20" fmla="*/ 1644 w 2896"/>
              <a:gd name="T21" fmla="*/ 129 h 2277"/>
              <a:gd name="T22" fmla="*/ 1644 w 2896"/>
              <a:gd name="T23" fmla="*/ 178 h 2277"/>
              <a:gd name="T24" fmla="*/ 1448 w 2896"/>
              <a:gd name="T25" fmla="*/ 320 h 2277"/>
              <a:gd name="T26" fmla="*/ 1120 w 2896"/>
              <a:gd name="T27" fmla="*/ 127 h 2277"/>
              <a:gd name="T28" fmla="*/ 835 w 2896"/>
              <a:gd name="T29" fmla="*/ 99 h 2277"/>
              <a:gd name="T30" fmla="*/ 263 w 2896"/>
              <a:gd name="T31" fmla="*/ 142 h 2277"/>
              <a:gd name="T32" fmla="*/ 234 w 2896"/>
              <a:gd name="T33" fmla="*/ 154 h 2277"/>
              <a:gd name="T34" fmla="*/ 78 w 2896"/>
              <a:gd name="T35" fmla="*/ 127 h 2277"/>
              <a:gd name="T36" fmla="*/ 24 w 2896"/>
              <a:gd name="T37" fmla="*/ 141 h 2277"/>
              <a:gd name="T38" fmla="*/ 0 w 2896"/>
              <a:gd name="T39" fmla="*/ 192 h 2277"/>
              <a:gd name="T40" fmla="*/ 0 w 2896"/>
              <a:gd name="T41" fmla="*/ 1912 h 2277"/>
              <a:gd name="T42" fmla="*/ 55 w 2896"/>
              <a:gd name="T43" fmla="*/ 1978 h 2277"/>
              <a:gd name="T44" fmla="*/ 1200 w 2896"/>
              <a:gd name="T45" fmla="*/ 2181 h 2277"/>
              <a:gd name="T46" fmla="*/ 1200 w 2896"/>
              <a:gd name="T47" fmla="*/ 2211 h 2277"/>
              <a:gd name="T48" fmla="*/ 1267 w 2896"/>
              <a:gd name="T49" fmla="*/ 2277 h 2277"/>
              <a:gd name="T50" fmla="*/ 1607 w 2896"/>
              <a:gd name="T51" fmla="*/ 2277 h 2277"/>
              <a:gd name="T52" fmla="*/ 1674 w 2896"/>
              <a:gd name="T53" fmla="*/ 2211 h 2277"/>
              <a:gd name="T54" fmla="*/ 1674 w 2896"/>
              <a:gd name="T55" fmla="*/ 2185 h 2277"/>
              <a:gd name="T56" fmla="*/ 2841 w 2896"/>
              <a:gd name="T57" fmla="*/ 1978 h 2277"/>
              <a:gd name="T58" fmla="*/ 2896 w 2896"/>
              <a:gd name="T59" fmla="*/ 1912 h 2277"/>
              <a:gd name="T60" fmla="*/ 2896 w 2896"/>
              <a:gd name="T61" fmla="*/ 192 h 2277"/>
              <a:gd name="T62" fmla="*/ 2873 w 2896"/>
              <a:gd name="T63" fmla="*/ 141 h 2277"/>
              <a:gd name="T64" fmla="*/ 1644 w 2896"/>
              <a:gd name="T65" fmla="*/ 332 h 2277"/>
              <a:gd name="T66" fmla="*/ 1644 w 2896"/>
              <a:gd name="T67" fmla="*/ 1072 h 2277"/>
              <a:gd name="T68" fmla="*/ 1693 w 2896"/>
              <a:gd name="T69" fmla="*/ 1136 h 2277"/>
              <a:gd name="T70" fmla="*/ 1710 w 2896"/>
              <a:gd name="T71" fmla="*/ 1138 h 2277"/>
              <a:gd name="T72" fmla="*/ 1768 w 2896"/>
              <a:gd name="T73" fmla="*/ 1104 h 2277"/>
              <a:gd name="T74" fmla="*/ 1845 w 2896"/>
              <a:gd name="T75" fmla="*/ 968 h 2277"/>
              <a:gd name="T76" fmla="*/ 1916 w 2896"/>
              <a:gd name="T77" fmla="*/ 1056 h 2277"/>
              <a:gd name="T78" fmla="*/ 1990 w 2896"/>
              <a:gd name="T79" fmla="*/ 1077 h 2277"/>
              <a:gd name="T80" fmla="*/ 2035 w 2896"/>
              <a:gd name="T81" fmla="*/ 1014 h 2277"/>
              <a:gd name="T82" fmla="*/ 2035 w 2896"/>
              <a:gd name="T83" fmla="*/ 232 h 2277"/>
              <a:gd name="T84" fmla="*/ 2061 w 2896"/>
              <a:gd name="T85" fmla="*/ 232 h 2277"/>
              <a:gd name="T86" fmla="*/ 2557 w 2896"/>
              <a:gd name="T87" fmla="*/ 267 h 2277"/>
              <a:gd name="T88" fmla="*/ 2557 w 2896"/>
              <a:gd name="T89" fmla="*/ 1757 h 2277"/>
              <a:gd name="T90" fmla="*/ 2051 w 2896"/>
              <a:gd name="T91" fmla="*/ 1718 h 2277"/>
              <a:gd name="T92" fmla="*/ 1781 w 2896"/>
              <a:gd name="T93" fmla="*/ 1741 h 2277"/>
              <a:gd name="T94" fmla="*/ 1515 w 2896"/>
              <a:gd name="T95" fmla="*/ 1831 h 2277"/>
              <a:gd name="T96" fmla="*/ 1515 w 2896"/>
              <a:gd name="T97" fmla="*/ 445 h 2277"/>
              <a:gd name="T98" fmla="*/ 1644 w 2896"/>
              <a:gd name="T99" fmla="*/ 332 h 2277"/>
              <a:gd name="T100" fmla="*/ 1083 w 2896"/>
              <a:gd name="T101" fmla="*/ 255 h 2277"/>
              <a:gd name="T102" fmla="*/ 1382 w 2896"/>
              <a:gd name="T103" fmla="*/ 445 h 2277"/>
              <a:gd name="T104" fmla="*/ 1382 w 2896"/>
              <a:gd name="T105" fmla="*/ 1831 h 2277"/>
              <a:gd name="T106" fmla="*/ 1115 w 2896"/>
              <a:gd name="T107" fmla="*/ 1741 h 2277"/>
              <a:gd name="T108" fmla="*/ 845 w 2896"/>
              <a:gd name="T109" fmla="*/ 1718 h 2277"/>
              <a:gd name="T110" fmla="*/ 339 w 2896"/>
              <a:gd name="T111" fmla="*/ 1757 h 2277"/>
              <a:gd name="T112" fmla="*/ 339 w 2896"/>
              <a:gd name="T113" fmla="*/ 267 h 2277"/>
              <a:gd name="T114" fmla="*/ 835 w 2896"/>
              <a:gd name="T115" fmla="*/ 232 h 2277"/>
              <a:gd name="T116" fmla="*/ 1083 w 2896"/>
              <a:gd name="T117" fmla="*/ 255 h 2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6" h="2277">
                <a:moveTo>
                  <a:pt x="2873" y="141"/>
                </a:moveTo>
                <a:cubicBezTo>
                  <a:pt x="2857" y="129"/>
                  <a:pt x="2838" y="123"/>
                  <a:pt x="2818" y="127"/>
                </a:cubicBezTo>
                <a:lnTo>
                  <a:pt x="2663" y="154"/>
                </a:lnTo>
                <a:cubicBezTo>
                  <a:pt x="2654" y="148"/>
                  <a:pt x="2644" y="144"/>
                  <a:pt x="2633" y="142"/>
                </a:cubicBezTo>
                <a:cubicBezTo>
                  <a:pt x="2621" y="141"/>
                  <a:pt x="2322" y="99"/>
                  <a:pt x="2061" y="99"/>
                </a:cubicBezTo>
                <a:cubicBezTo>
                  <a:pt x="2052" y="99"/>
                  <a:pt x="2043" y="99"/>
                  <a:pt x="2035" y="99"/>
                </a:cubicBezTo>
                <a:lnTo>
                  <a:pt x="2035" y="70"/>
                </a:lnTo>
                <a:cubicBezTo>
                  <a:pt x="2035" y="49"/>
                  <a:pt x="2025" y="30"/>
                  <a:pt x="2009" y="18"/>
                </a:cubicBezTo>
                <a:cubicBezTo>
                  <a:pt x="1994" y="5"/>
                  <a:pt x="1973" y="0"/>
                  <a:pt x="1953" y="5"/>
                </a:cubicBezTo>
                <a:lnTo>
                  <a:pt x="1695" y="65"/>
                </a:lnTo>
                <a:cubicBezTo>
                  <a:pt x="1665" y="72"/>
                  <a:pt x="1644" y="98"/>
                  <a:pt x="1644" y="129"/>
                </a:cubicBezTo>
                <a:lnTo>
                  <a:pt x="1644" y="178"/>
                </a:lnTo>
                <a:cubicBezTo>
                  <a:pt x="1554" y="223"/>
                  <a:pt x="1489" y="278"/>
                  <a:pt x="1448" y="320"/>
                </a:cubicBezTo>
                <a:cubicBezTo>
                  <a:pt x="1389" y="259"/>
                  <a:pt x="1281" y="172"/>
                  <a:pt x="1120" y="127"/>
                </a:cubicBezTo>
                <a:cubicBezTo>
                  <a:pt x="1052" y="108"/>
                  <a:pt x="959" y="99"/>
                  <a:pt x="835" y="99"/>
                </a:cubicBezTo>
                <a:cubicBezTo>
                  <a:pt x="574" y="99"/>
                  <a:pt x="276" y="141"/>
                  <a:pt x="263" y="142"/>
                </a:cubicBezTo>
                <a:cubicBezTo>
                  <a:pt x="252" y="144"/>
                  <a:pt x="242" y="148"/>
                  <a:pt x="234" y="154"/>
                </a:cubicBezTo>
                <a:lnTo>
                  <a:pt x="78" y="127"/>
                </a:lnTo>
                <a:cubicBezTo>
                  <a:pt x="59" y="123"/>
                  <a:pt x="39" y="129"/>
                  <a:pt x="24" y="141"/>
                </a:cubicBezTo>
                <a:cubicBezTo>
                  <a:pt x="9" y="154"/>
                  <a:pt x="0" y="173"/>
                  <a:pt x="0" y="192"/>
                </a:cubicBezTo>
                <a:lnTo>
                  <a:pt x="0" y="1912"/>
                </a:lnTo>
                <a:cubicBezTo>
                  <a:pt x="0" y="1944"/>
                  <a:pt x="23" y="1972"/>
                  <a:pt x="55" y="1978"/>
                </a:cubicBezTo>
                <a:lnTo>
                  <a:pt x="1200" y="2181"/>
                </a:lnTo>
                <a:lnTo>
                  <a:pt x="1200" y="2211"/>
                </a:lnTo>
                <a:cubicBezTo>
                  <a:pt x="1200" y="2248"/>
                  <a:pt x="1230" y="2277"/>
                  <a:pt x="1267" y="2277"/>
                </a:cubicBezTo>
                <a:lnTo>
                  <a:pt x="1607" y="2277"/>
                </a:lnTo>
                <a:cubicBezTo>
                  <a:pt x="1644" y="2277"/>
                  <a:pt x="1674" y="2248"/>
                  <a:pt x="1674" y="2211"/>
                </a:cubicBezTo>
                <a:lnTo>
                  <a:pt x="1674" y="2185"/>
                </a:lnTo>
                <a:lnTo>
                  <a:pt x="2841" y="1978"/>
                </a:lnTo>
                <a:cubicBezTo>
                  <a:pt x="2873" y="1972"/>
                  <a:pt x="2896" y="1944"/>
                  <a:pt x="2896" y="1912"/>
                </a:cubicBezTo>
                <a:lnTo>
                  <a:pt x="2896" y="192"/>
                </a:lnTo>
                <a:cubicBezTo>
                  <a:pt x="2896" y="173"/>
                  <a:pt x="2888" y="154"/>
                  <a:pt x="2873" y="141"/>
                </a:cubicBezTo>
                <a:close/>
                <a:moveTo>
                  <a:pt x="1644" y="332"/>
                </a:moveTo>
                <a:lnTo>
                  <a:pt x="1644" y="1072"/>
                </a:lnTo>
                <a:cubicBezTo>
                  <a:pt x="1644" y="1102"/>
                  <a:pt x="1664" y="1129"/>
                  <a:pt x="1693" y="1136"/>
                </a:cubicBezTo>
                <a:cubicBezTo>
                  <a:pt x="1699" y="1138"/>
                  <a:pt x="1705" y="1138"/>
                  <a:pt x="1710" y="1138"/>
                </a:cubicBezTo>
                <a:cubicBezTo>
                  <a:pt x="1734" y="1138"/>
                  <a:pt x="1756" y="1126"/>
                  <a:pt x="1768" y="1104"/>
                </a:cubicBezTo>
                <a:lnTo>
                  <a:pt x="1845" y="968"/>
                </a:lnTo>
                <a:lnTo>
                  <a:pt x="1916" y="1056"/>
                </a:lnTo>
                <a:cubicBezTo>
                  <a:pt x="1934" y="1078"/>
                  <a:pt x="1964" y="1086"/>
                  <a:pt x="1990" y="1077"/>
                </a:cubicBezTo>
                <a:cubicBezTo>
                  <a:pt x="2017" y="1067"/>
                  <a:pt x="2035" y="1042"/>
                  <a:pt x="2035" y="1014"/>
                </a:cubicBezTo>
                <a:lnTo>
                  <a:pt x="2035" y="232"/>
                </a:lnTo>
                <a:cubicBezTo>
                  <a:pt x="2043" y="232"/>
                  <a:pt x="2052" y="232"/>
                  <a:pt x="2061" y="232"/>
                </a:cubicBezTo>
                <a:cubicBezTo>
                  <a:pt x="2247" y="232"/>
                  <a:pt x="2458" y="255"/>
                  <a:pt x="2557" y="267"/>
                </a:cubicBezTo>
                <a:lnTo>
                  <a:pt x="2557" y="1757"/>
                </a:lnTo>
                <a:cubicBezTo>
                  <a:pt x="2449" y="1742"/>
                  <a:pt x="2244" y="1718"/>
                  <a:pt x="2051" y="1718"/>
                </a:cubicBezTo>
                <a:cubicBezTo>
                  <a:pt x="1943" y="1718"/>
                  <a:pt x="1852" y="1726"/>
                  <a:pt x="1781" y="1741"/>
                </a:cubicBezTo>
                <a:cubicBezTo>
                  <a:pt x="1659" y="1766"/>
                  <a:pt x="1574" y="1800"/>
                  <a:pt x="1515" y="1831"/>
                </a:cubicBezTo>
                <a:lnTo>
                  <a:pt x="1515" y="445"/>
                </a:lnTo>
                <a:cubicBezTo>
                  <a:pt x="1533" y="422"/>
                  <a:pt x="1576" y="376"/>
                  <a:pt x="1644" y="332"/>
                </a:cubicBezTo>
                <a:close/>
                <a:moveTo>
                  <a:pt x="1083" y="255"/>
                </a:moveTo>
                <a:cubicBezTo>
                  <a:pt x="1253" y="303"/>
                  <a:pt x="1350" y="407"/>
                  <a:pt x="1382" y="445"/>
                </a:cubicBezTo>
                <a:lnTo>
                  <a:pt x="1382" y="1831"/>
                </a:lnTo>
                <a:cubicBezTo>
                  <a:pt x="1323" y="1800"/>
                  <a:pt x="1237" y="1766"/>
                  <a:pt x="1115" y="1741"/>
                </a:cubicBezTo>
                <a:cubicBezTo>
                  <a:pt x="1044" y="1726"/>
                  <a:pt x="953" y="1718"/>
                  <a:pt x="845" y="1718"/>
                </a:cubicBezTo>
                <a:cubicBezTo>
                  <a:pt x="652" y="1718"/>
                  <a:pt x="448" y="1742"/>
                  <a:pt x="339" y="1757"/>
                </a:cubicBezTo>
                <a:lnTo>
                  <a:pt x="339" y="267"/>
                </a:lnTo>
                <a:cubicBezTo>
                  <a:pt x="439" y="255"/>
                  <a:pt x="650" y="232"/>
                  <a:pt x="835" y="232"/>
                </a:cubicBezTo>
                <a:cubicBezTo>
                  <a:pt x="945" y="232"/>
                  <a:pt x="1029" y="240"/>
                  <a:pt x="1083" y="255"/>
                </a:cubicBezTo>
                <a:close/>
              </a:path>
            </a:pathLst>
          </a:custGeom>
          <a:solidFill>
            <a:schemeClr val="bg1"/>
          </a:solidFill>
          <a:ln w="381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321425" y="301879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 Data </a:t>
            </a:r>
            <a:r>
              <a:rPr lang="en-US" altLang="zh-CN"/>
              <a:t>scraping</a:t>
            </a:r>
            <a:endParaRPr lang="en-US" altLang="zh-CN"/>
          </a:p>
          <a:p>
            <a:r>
              <a:rPr lang="en-US" altLang="zh-CN"/>
              <a:t>· Data </a:t>
            </a:r>
            <a:r>
              <a:rPr lang="en-US" altLang="zh-CN"/>
              <a:t>description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321425" y="4392295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 </a:t>
            </a:r>
            <a:r>
              <a:rPr lang="en-US" altLang="zh-CN"/>
              <a:t>EDA</a:t>
            </a:r>
            <a:endParaRPr lang="en-US" altLang="zh-CN"/>
          </a:p>
          <a:p>
            <a:r>
              <a:rPr lang="en-US" altLang="zh-CN"/>
              <a:t>· Factor </a:t>
            </a:r>
            <a:r>
              <a:rPr lang="en-US" altLang="zh-CN"/>
              <a:t>Analysis</a:t>
            </a:r>
            <a:endParaRPr lang="en-US" altLang="zh-CN"/>
          </a:p>
          <a:p>
            <a:r>
              <a:rPr lang="en-US" altLang="zh-CN"/>
              <a:t>· K means </a:t>
            </a:r>
            <a:r>
              <a:rPr lang="en-US" altLang="zh-CN"/>
              <a:t>clustering</a:t>
            </a:r>
            <a:endParaRPr lang="en-US" altLang="zh-CN"/>
          </a:p>
          <a:p>
            <a:r>
              <a:rPr lang="en-US" altLang="zh-CN"/>
              <a:t>· Mutiple linear </a:t>
            </a:r>
            <a:r>
              <a:rPr lang="en-US" altLang="zh-CN"/>
              <a:t>regression</a:t>
            </a:r>
            <a:endParaRPr lang="en-US" altLang="zh-CN"/>
          </a:p>
          <a:p>
            <a:r>
              <a:rPr lang="en-US" altLang="zh-CN"/>
              <a:t>· Potential stock prediction</a:t>
            </a:r>
            <a:endParaRPr lang="en-US" altLang="zh-CN"/>
          </a:p>
          <a:p>
            <a:r>
              <a:rPr lang="en-US" altLang="zh-CN"/>
              <a:t>· Outliers </a:t>
            </a:r>
            <a:r>
              <a:rPr lang="en-US" altLang="zh-CN"/>
              <a:t>exploration</a:t>
            </a:r>
            <a:endParaRPr lang="en-US" altLang="zh-CN"/>
          </a:p>
          <a:p>
            <a:endParaRPr lang="en-US" altLang="zh-CN"/>
          </a:p>
        </p:txBody>
      </p:sp>
      <p:sp>
        <p:nvSpPr>
          <p:cNvPr id="60" name="îsḻïḑe"/>
          <p:cNvSpPr/>
          <p:nvPr/>
        </p:nvSpPr>
        <p:spPr>
          <a:xfrm>
            <a:off x="5601690" y="3992337"/>
            <a:ext cx="406844" cy="280820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7" h="240">
                <a:moveTo>
                  <a:pt x="347" y="94"/>
                </a:moveTo>
                <a:cubicBezTo>
                  <a:pt x="347" y="97"/>
                  <a:pt x="345" y="100"/>
                  <a:pt x="343" y="103"/>
                </a:cubicBezTo>
                <a:lnTo>
                  <a:pt x="209" y="236"/>
                </a:lnTo>
                <a:cubicBezTo>
                  <a:pt x="207" y="239"/>
                  <a:pt x="204" y="240"/>
                  <a:pt x="200" y="240"/>
                </a:cubicBezTo>
                <a:lnTo>
                  <a:pt x="53" y="240"/>
                </a:lnTo>
                <a:cubicBezTo>
                  <a:pt x="14" y="240"/>
                  <a:pt x="0" y="208"/>
                  <a:pt x="0" y="187"/>
                </a:cubicBezTo>
                <a:lnTo>
                  <a:pt x="0" y="174"/>
                </a:lnTo>
                <a:cubicBezTo>
                  <a:pt x="0" y="161"/>
                  <a:pt x="4" y="151"/>
                  <a:pt x="10" y="143"/>
                </a:cubicBezTo>
                <a:cubicBezTo>
                  <a:pt x="9" y="144"/>
                  <a:pt x="9" y="144"/>
                  <a:pt x="9" y="144"/>
                </a:cubicBezTo>
                <a:lnTo>
                  <a:pt x="11" y="142"/>
                </a:lnTo>
                <a:lnTo>
                  <a:pt x="11" y="141"/>
                </a:lnTo>
                <a:lnTo>
                  <a:pt x="40" y="107"/>
                </a:lnTo>
                <a:lnTo>
                  <a:pt x="133" y="14"/>
                </a:lnTo>
                <a:cubicBezTo>
                  <a:pt x="133" y="14"/>
                  <a:pt x="147" y="0"/>
                  <a:pt x="173" y="0"/>
                </a:cubicBezTo>
                <a:lnTo>
                  <a:pt x="293" y="0"/>
                </a:lnTo>
                <a:cubicBezTo>
                  <a:pt x="293" y="0"/>
                  <a:pt x="320" y="0"/>
                  <a:pt x="320" y="27"/>
                </a:cubicBezTo>
                <a:lnTo>
                  <a:pt x="320" y="44"/>
                </a:lnTo>
                <a:cubicBezTo>
                  <a:pt x="320" y="57"/>
                  <a:pt x="313" y="67"/>
                  <a:pt x="307" y="73"/>
                </a:cubicBezTo>
                <a:cubicBezTo>
                  <a:pt x="293" y="87"/>
                  <a:pt x="192" y="188"/>
                  <a:pt x="192" y="188"/>
                </a:cubicBezTo>
                <a:cubicBezTo>
                  <a:pt x="192" y="188"/>
                  <a:pt x="192" y="188"/>
                  <a:pt x="192" y="188"/>
                </a:cubicBezTo>
                <a:cubicBezTo>
                  <a:pt x="185" y="197"/>
                  <a:pt x="175" y="200"/>
                  <a:pt x="167" y="200"/>
                </a:cubicBezTo>
                <a:lnTo>
                  <a:pt x="67" y="200"/>
                </a:lnTo>
                <a:cubicBezTo>
                  <a:pt x="59" y="200"/>
                  <a:pt x="53" y="194"/>
                  <a:pt x="53" y="187"/>
                </a:cubicBezTo>
                <a:cubicBezTo>
                  <a:pt x="53" y="180"/>
                  <a:pt x="59" y="174"/>
                  <a:pt x="67" y="174"/>
                </a:cubicBezTo>
                <a:lnTo>
                  <a:pt x="167" y="174"/>
                </a:lnTo>
                <a:cubicBezTo>
                  <a:pt x="171" y="173"/>
                  <a:pt x="173" y="169"/>
                  <a:pt x="173" y="160"/>
                </a:cubicBezTo>
                <a:cubicBezTo>
                  <a:pt x="173" y="150"/>
                  <a:pt x="166" y="147"/>
                  <a:pt x="160" y="147"/>
                </a:cubicBezTo>
                <a:lnTo>
                  <a:pt x="53" y="147"/>
                </a:lnTo>
                <a:cubicBezTo>
                  <a:pt x="44" y="147"/>
                  <a:pt x="27" y="155"/>
                  <a:pt x="27" y="174"/>
                </a:cubicBezTo>
                <a:lnTo>
                  <a:pt x="27" y="187"/>
                </a:lnTo>
                <a:cubicBezTo>
                  <a:pt x="27" y="193"/>
                  <a:pt x="29" y="214"/>
                  <a:pt x="53" y="214"/>
                </a:cubicBezTo>
                <a:lnTo>
                  <a:pt x="194" y="214"/>
                </a:lnTo>
                <a:lnTo>
                  <a:pt x="324" y="84"/>
                </a:lnTo>
                <a:cubicBezTo>
                  <a:pt x="329" y="79"/>
                  <a:pt x="338" y="79"/>
                  <a:pt x="343" y="84"/>
                </a:cubicBezTo>
                <a:cubicBezTo>
                  <a:pt x="345" y="87"/>
                  <a:pt x="347" y="90"/>
                  <a:pt x="347" y="94"/>
                </a:cubicBezTo>
                <a:close/>
              </a:path>
            </a:pathLst>
          </a:custGeom>
          <a:solidFill>
            <a:schemeClr val="bg1"/>
          </a:solidFill>
          <a:ln w="381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6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385" y="2587283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CATALOGUE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69312" y="3187592"/>
            <a:ext cx="1308207" cy="328574"/>
            <a:chOff x="5363562" y="1640097"/>
            <a:chExt cx="1308207" cy="328574"/>
          </a:xfrm>
        </p:grpSpPr>
        <p:sp>
          <p:nvSpPr>
            <p:cNvPr id="25" name="矩形 24"/>
            <p:cNvSpPr/>
            <p:nvPr/>
          </p:nvSpPr>
          <p:spPr>
            <a:xfrm>
              <a:off x="5520231" y="1775991"/>
              <a:ext cx="1151538" cy="53504"/>
            </a:xfrm>
            <a:prstGeom prst="rect">
              <a:avLst/>
            </a:prstGeom>
            <a:gradFill>
              <a:gsLst>
                <a:gs pos="0">
                  <a:srgbClr val="FFA62E"/>
                </a:gs>
                <a:gs pos="52000">
                  <a:srgbClr val="FF8811"/>
                </a:gs>
                <a:gs pos="100000">
                  <a:srgbClr val="FE970D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363562" y="1640097"/>
              <a:ext cx="328578" cy="328574"/>
              <a:chOff x="7719249" y="5265420"/>
              <a:chExt cx="499840" cy="499834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7719249" y="5265420"/>
                <a:ext cx="499840" cy="499834"/>
              </a:xfrm>
              <a:prstGeom prst="ellipse">
                <a:avLst/>
              </a:prstGeom>
              <a:gradFill>
                <a:gsLst>
                  <a:gs pos="0">
                    <a:srgbClr val="FFA62E">
                      <a:alpha val="20000"/>
                    </a:srgbClr>
                  </a:gs>
                  <a:gs pos="52000">
                    <a:srgbClr val="FF8811">
                      <a:alpha val="18000"/>
                    </a:srgbClr>
                  </a:gs>
                  <a:gs pos="100000">
                    <a:srgbClr val="FE970D">
                      <a:alpha val="20000"/>
                    </a:srgb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7882359" y="5428527"/>
                <a:ext cx="173621" cy="173621"/>
              </a:xfrm>
              <a:prstGeom prst="ellipse">
                <a:avLst/>
              </a:prstGeom>
              <a:gradFill>
                <a:gsLst>
                  <a:gs pos="0">
                    <a:srgbClr val="FFA62E"/>
                  </a:gs>
                  <a:gs pos="52000">
                    <a:srgbClr val="FF8811"/>
                  </a:gs>
                  <a:gs pos="100000">
                    <a:srgbClr val="FE970D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7270" y="364490"/>
            <a:ext cx="82861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Data Analysis - M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achinery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" y="2229485"/>
            <a:ext cx="3874135" cy="267462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582545" y="2433955"/>
            <a:ext cx="360680" cy="34734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01495" y="51428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 · n_factors = 5</a:t>
            </a:r>
            <a:endParaRPr lang="en-US" altLang="zh-CN" b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530" y="1234440"/>
            <a:ext cx="5788660" cy="53625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3875" y="13455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Potential Stock Prediction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22490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87270" y="364490"/>
            <a:ext cx="82861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Data Analysis - M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achinery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5" y="2209800"/>
            <a:ext cx="4787265" cy="3795395"/>
          </a:xfrm>
          <a:prstGeom prst="rect">
            <a:avLst/>
          </a:prstGeom>
        </p:spPr>
      </p:pic>
      <p:pic>
        <p:nvPicPr>
          <p:cNvPr id="8" name="图片 7" descr="截屏2024-05-25 下午9.25.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945" y="2505075"/>
            <a:ext cx="4028440" cy="3860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44945" y="1306195"/>
            <a:ext cx="41738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· </a:t>
            </a:r>
            <a:r>
              <a:rPr lang="zh-CN" altLang="en-US">
                <a:sym typeface="+mn-ea"/>
              </a:rPr>
              <a:t>Average gains for </a:t>
            </a:r>
            <a:r>
              <a:rPr lang="zh-CN" altLang="en-US" b="1">
                <a:sym typeface="+mn-ea"/>
              </a:rPr>
              <a:t>all stocks</a:t>
            </a: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in the </a:t>
            </a:r>
            <a:r>
              <a:rPr lang="en-US" altLang="zh-CN">
                <a:sym typeface="+mn-ea"/>
              </a:rPr>
              <a:t>mechinery</a:t>
            </a:r>
            <a:r>
              <a:rPr lang="zh-CN" altLang="en-US">
                <a:sym typeface="+mn-ea"/>
              </a:rPr>
              <a:t>：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-2.1526</a:t>
            </a:r>
            <a:endParaRPr lang="zh-CN" altLang="en-US" b="1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· </a:t>
            </a:r>
            <a:r>
              <a:rPr lang="zh-CN" altLang="en-US">
                <a:sym typeface="+mn-ea"/>
              </a:rPr>
              <a:t>Average gains for </a:t>
            </a:r>
            <a:r>
              <a:rPr lang="en-US" altLang="zh-CN" b="1">
                <a:sym typeface="+mn-ea"/>
              </a:rPr>
              <a:t>adviced</a:t>
            </a:r>
            <a:r>
              <a:rPr lang="zh-CN" altLang="en-US" b="1">
                <a:sym typeface="+mn-ea"/>
              </a:rPr>
              <a:t> stocks</a:t>
            </a:r>
            <a:endParaRPr lang="zh-CN" altLang="en-US" b="1">
              <a:sym typeface="+mn-ea"/>
            </a:endParaRPr>
          </a:p>
          <a:p>
            <a:r>
              <a:rPr lang="zh-CN" altLang="en-US">
                <a:sym typeface="+mn-ea"/>
              </a:rPr>
              <a:t> in the </a:t>
            </a:r>
            <a:r>
              <a:rPr lang="en-US" altLang="zh-CN">
                <a:sym typeface="+mn-ea"/>
              </a:rPr>
              <a:t>mechinery</a:t>
            </a:r>
            <a:r>
              <a:rPr lang="zh-CN" altLang="en-US">
                <a:sym typeface="+mn-ea"/>
              </a:rPr>
              <a:t>：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+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0.296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875" y="13455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Potential Stock Prediction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5055" y="161925"/>
            <a:ext cx="105124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Data Analysis - 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Pharmaceuticals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25" y="2356485"/>
            <a:ext cx="3909060" cy="269875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461895" y="2543810"/>
            <a:ext cx="360680" cy="34734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02435" y="52812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ym typeface="+mn-ea"/>
              </a:rPr>
              <a:t> · n_factors = 5</a:t>
            </a:r>
            <a:endParaRPr lang="en-US" altLang="zh-CN" b="1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840" y="1234440"/>
            <a:ext cx="5774055" cy="53486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3875" y="13455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Potential Stock Prediction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173470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5055" y="161925"/>
            <a:ext cx="105124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Data Analysis - 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Pharmaceuticals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5" y="2370455"/>
            <a:ext cx="4977765" cy="3918585"/>
          </a:xfrm>
          <a:prstGeom prst="rect">
            <a:avLst/>
          </a:prstGeom>
        </p:spPr>
      </p:pic>
      <p:pic>
        <p:nvPicPr>
          <p:cNvPr id="10" name="图片 9" descr="截屏2024-05-25 下午9.27.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045" y="2544445"/>
            <a:ext cx="3962400" cy="37973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70395" y="1345565"/>
            <a:ext cx="4279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2" algn="l">
              <a:buClrTx/>
              <a:buSzTx/>
              <a:buFontTx/>
            </a:pPr>
            <a:r>
              <a:rPr lang="en-US" altLang="zh-CN">
                <a:sym typeface="+mn-ea"/>
              </a:rPr>
              <a:t>· </a:t>
            </a:r>
            <a:r>
              <a:rPr lang="zh-CN" altLang="en-US" sz="1600">
                <a:sym typeface="+mn-ea"/>
              </a:rPr>
              <a:t>Average gains for all stocks </a:t>
            </a:r>
            <a:endParaRPr lang="zh-CN" altLang="en-US" sz="1600"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zh-CN" altLang="en-US" sz="1600">
                <a:sym typeface="+mn-ea"/>
              </a:rPr>
              <a:t>in the </a:t>
            </a:r>
            <a:r>
              <a:rPr lang="zh-CN" altLang="en-US" sz="1600">
                <a:sym typeface="+mn-ea"/>
              </a:rPr>
              <a:t>Pharmaceuticals</a:t>
            </a:r>
            <a:r>
              <a:rPr lang="zh-CN" altLang="en-US" sz="1600">
                <a:sym typeface="+mn-ea"/>
              </a:rPr>
              <a:t>：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-3.3668</a:t>
            </a:r>
            <a:endParaRPr lang="zh-CN" altLang="en-US" b="1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lvl="2" algn="l">
              <a:buClrTx/>
              <a:buSzTx/>
              <a:buFontTx/>
            </a:pPr>
            <a:r>
              <a:rPr lang="en-US" altLang="zh-CN">
                <a:sym typeface="+mn-ea"/>
              </a:rPr>
              <a:t>· </a:t>
            </a:r>
            <a:r>
              <a:rPr lang="zh-CN" altLang="en-US" sz="1600">
                <a:sym typeface="+mn-ea"/>
              </a:rPr>
              <a:t>Average gains for </a:t>
            </a:r>
            <a:r>
              <a:rPr lang="en-US" altLang="zh-CN" sz="1600" b="1">
                <a:sym typeface="+mn-ea"/>
              </a:rPr>
              <a:t>adviced</a:t>
            </a:r>
            <a:r>
              <a:rPr lang="zh-CN" altLang="en-US" sz="1600" b="1">
                <a:sym typeface="+mn-ea"/>
              </a:rPr>
              <a:t> stocks</a:t>
            </a:r>
            <a:endParaRPr lang="zh-CN" altLang="en-US" sz="1600" b="1">
              <a:sym typeface="+mn-ea"/>
            </a:endParaRPr>
          </a:p>
          <a:p>
            <a:r>
              <a:rPr lang="zh-CN" altLang="en-US" sz="1600">
                <a:sym typeface="+mn-ea"/>
              </a:rPr>
              <a:t> in the </a:t>
            </a:r>
            <a:r>
              <a:rPr lang="zh-CN" altLang="en-US" sz="1600">
                <a:sym typeface="+mn-ea"/>
              </a:rPr>
              <a:t>Pharmaceuticals</a:t>
            </a:r>
            <a:r>
              <a:rPr lang="zh-CN" altLang="en-US" sz="1600">
                <a:sym typeface="+mn-ea"/>
              </a:rPr>
              <a:t>：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-0.382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875" y="13455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Potential Stock Prediction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Potential Stock Prediction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  <a:sym typeface="+mn-ea"/>
            </a:endParaRPr>
          </a:p>
        </p:txBody>
      </p:sp>
      <p:pic>
        <p:nvPicPr>
          <p:cNvPr id="11" name="图片 10" descr="截屏2024-05-25 下午9.20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120" y="1262380"/>
            <a:ext cx="7131050" cy="52431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36165" y="2288540"/>
            <a:ext cx="776414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000" dirty="0">
                <a:solidFill>
                  <a:srgbClr val="06383C"/>
                </a:solidFill>
                <a:latin typeface="Arial Black" panose="020B0A04020102020204" pitchFamily="34" charset="0"/>
              </a:rPr>
              <a:t>3.3</a:t>
            </a:r>
            <a:endParaRPr lang="en-US" altLang="zh-CN" sz="6000" dirty="0">
              <a:solidFill>
                <a:srgbClr val="06383C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Outlier Exploration</a:t>
            </a:r>
            <a:endParaRPr lang="en-US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Outlier Exploration 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940" y="1234440"/>
            <a:ext cx="10879455" cy="1836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Select the appropriate number of clusters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sz="2000" b="1">
                <a:solidFill>
                  <a:schemeClr val="tx1"/>
                </a:solidFill>
                <a:sym typeface="+mn-ea"/>
              </a:rPr>
              <a:t>Elbow rule</a:t>
            </a:r>
            <a:endParaRPr lang="en-US" sz="2000" b="1">
              <a:solidFill>
                <a:schemeClr val="tx1"/>
              </a:solidFill>
              <a:sym typeface="+mn-ea"/>
            </a:endParaRPr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he decline rate of inertia value at 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 is significantly slower</a:t>
            </a: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93035" y="2747010"/>
            <a:ext cx="6612890" cy="3566160"/>
            <a:chOff x="4241" y="4326"/>
            <a:chExt cx="10414" cy="5616"/>
          </a:xfrm>
        </p:grpSpPr>
        <p:pic>
          <p:nvPicPr>
            <p:cNvPr id="16" name="图片 15" descr="截屏2024-05-26 上午12.55.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1" y="4326"/>
              <a:ext cx="10415" cy="5616"/>
            </a:xfrm>
            <a:prstGeom prst="rect">
              <a:avLst/>
            </a:prstGeom>
          </p:spPr>
        </p:pic>
        <p:cxnSp>
          <p:nvCxnSpPr>
            <p:cNvPr id="17" name="直接箭头连接符 16"/>
            <p:cNvCxnSpPr/>
            <p:nvPr/>
          </p:nvCxnSpPr>
          <p:spPr>
            <a:xfrm>
              <a:off x="7663" y="6589"/>
              <a:ext cx="907" cy="64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8742" y="7366"/>
              <a:ext cx="993" cy="4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8385" y="8985"/>
              <a:ext cx="771" cy="76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Outlier Exploration 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58595" y="1991995"/>
            <a:ext cx="8482330" cy="4679315"/>
            <a:chOff x="2463" y="2865"/>
            <a:chExt cx="11949" cy="6340"/>
          </a:xfrm>
        </p:grpSpPr>
        <p:pic>
          <p:nvPicPr>
            <p:cNvPr id="2" name="图片 1" descr="截屏2024-05-26 上午12.10.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8" y="6005"/>
              <a:ext cx="7985" cy="3200"/>
            </a:xfrm>
            <a:prstGeom prst="rect">
              <a:avLst/>
            </a:prstGeom>
          </p:spPr>
        </p:pic>
        <p:pic>
          <p:nvPicPr>
            <p:cNvPr id="3" name="图片 2" descr="截屏2024-05-26 上午12.10.11"/>
            <p:cNvPicPr>
              <a:picLocks noChangeAspect="1"/>
            </p:cNvPicPr>
            <p:nvPr/>
          </p:nvPicPr>
          <p:blipFill>
            <a:blip r:embed="rId5"/>
            <a:srcRect r="49822"/>
            <a:stretch>
              <a:fillRect/>
            </a:stretch>
          </p:blipFill>
          <p:spPr>
            <a:xfrm>
              <a:off x="10363" y="2865"/>
              <a:ext cx="4006" cy="3201"/>
            </a:xfrm>
            <a:prstGeom prst="rect">
              <a:avLst/>
            </a:prstGeom>
          </p:spPr>
        </p:pic>
        <p:pic>
          <p:nvPicPr>
            <p:cNvPr id="8" name="图片 7" descr="截屏2024-05-26 上午12.10.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3" y="2891"/>
              <a:ext cx="8032" cy="3219"/>
            </a:xfrm>
            <a:prstGeom prst="rect">
              <a:avLst/>
            </a:prstGeom>
          </p:spPr>
        </p:pic>
        <p:pic>
          <p:nvPicPr>
            <p:cNvPr id="11" name="图片 10" descr="截屏2024-05-26 上午12.10.11"/>
            <p:cNvPicPr>
              <a:picLocks noChangeAspect="1"/>
            </p:cNvPicPr>
            <p:nvPr/>
          </p:nvPicPr>
          <p:blipFill>
            <a:blip r:embed="rId5"/>
            <a:srcRect l="49822"/>
            <a:stretch>
              <a:fillRect/>
            </a:stretch>
          </p:blipFill>
          <p:spPr>
            <a:xfrm>
              <a:off x="2486" y="6006"/>
              <a:ext cx="4006" cy="319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1356360" y="13455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P</a:t>
            </a: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CA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Outlier Exploration 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6625" y="1490345"/>
            <a:ext cx="10650855" cy="732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2500"/>
              </a:lnSpc>
            </a:pPr>
            <a:r>
              <a:rPr lang="en-US" altLang="zh-CN"/>
              <a:t>· </a:t>
            </a:r>
            <a:r>
              <a:rPr lang="zh-CN" altLang="en-US"/>
              <a:t>Get the components of the four components of PCA</a:t>
            </a:r>
            <a:r>
              <a:rPr lang="en-US" altLang="zh-CN"/>
              <a:t>.</a:t>
            </a:r>
            <a:endParaRPr lang="zh-CN" altLang="en-US"/>
          </a:p>
          <a:p>
            <a:pPr indent="0" fontAlgn="auto">
              <a:lnSpc>
                <a:spcPts val="2500"/>
              </a:lnSpc>
            </a:pPr>
            <a:r>
              <a:rPr lang="en-US" altLang="zh-CN"/>
              <a:t>· </a:t>
            </a:r>
            <a:r>
              <a:rPr lang="zh-CN" altLang="en-US"/>
              <a:t>Filter out the parts whose absolute weight value is greater than 0.3 in each principal component.</a:t>
            </a:r>
            <a:endParaRPr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4"/>
            </p:custDataLst>
          </p:nvPr>
        </p:nvGraphicFramePr>
        <p:xfrm>
          <a:off x="2092960" y="2611755"/>
          <a:ext cx="36372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020"/>
                <a:gridCol w="131826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Selected </a:t>
                      </a:r>
                      <a:r>
                        <a:rPr lang="en-US" altLang="zh-CN"/>
                        <a:t>Columns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Weights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netprofit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0.4050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totalShare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0.5318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liqaShare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0.4995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MBRevenue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0.5230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92960" y="22961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PCA1 Components</a:t>
            </a:r>
            <a:endParaRPr lang="zh-CN" altLang="en-US"/>
          </a:p>
        </p:txBody>
      </p:sp>
      <p:graphicFrame>
        <p:nvGraphicFramePr>
          <p:cNvPr id="11" name="表格 10"/>
          <p:cNvGraphicFramePr/>
          <p:nvPr>
            <p:custDataLst>
              <p:tags r:id="rId5"/>
            </p:custDataLst>
          </p:nvPr>
        </p:nvGraphicFramePr>
        <p:xfrm>
          <a:off x="6899910" y="2608580"/>
          <a:ext cx="36372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020"/>
                <a:gridCol w="131826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Selected </a:t>
                      </a:r>
                      <a:r>
                        <a:rPr lang="en-US" altLang="zh-CN"/>
                        <a:t>Columns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Weights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npMargin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-0.4003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YOYNI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-0.4935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YOYEPSBasic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-0.4449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assetToEquity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0.3020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6"/>
            </p:custDataLst>
          </p:nvPr>
        </p:nvGraphicFramePr>
        <p:xfrm>
          <a:off x="6899910" y="4825365"/>
          <a:ext cx="3637280" cy="183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020"/>
                <a:gridCol w="1318260"/>
              </a:tblGrid>
              <a:tr h="367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Selected </a:t>
                      </a:r>
                      <a:r>
                        <a:rPr lang="en-US" altLang="zh-CN"/>
                        <a:t>Columns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Weights</a:t>
                      </a:r>
                      <a:endParaRPr lang="en-US" altLang="zh-CN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currentRatio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-0.3103</a:t>
                      </a:r>
                      <a:endParaRPr lang="zh-C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YOYLiability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0.3444</a:t>
                      </a:r>
                      <a:endParaRPr lang="zh-C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lopen_dif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0.7356</a:t>
                      </a:r>
                      <a:endParaRPr lang="zh-C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volume_dif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0.3443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7"/>
            </p:custDataLst>
          </p:nvPr>
        </p:nvGraphicFramePr>
        <p:xfrm>
          <a:off x="2092960" y="4829810"/>
          <a:ext cx="36372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020"/>
                <a:gridCol w="131826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Selected </a:t>
                      </a:r>
                      <a:r>
                        <a:rPr lang="en-US" altLang="zh-CN"/>
                        <a:t>Columns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Weights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npMargin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0.3342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YOYNI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-0.4831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YOYEPSBasic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-0.4865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assetToEquity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-0.4998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092960" y="4483100"/>
            <a:ext cx="2697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PCA</a:t>
            </a:r>
            <a:r>
              <a:rPr lang="en-US" altLang="zh-CN"/>
              <a:t>3</a:t>
            </a:r>
            <a:r>
              <a:rPr lang="zh-CN" altLang="en-US"/>
              <a:t> Components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899910" y="4495800"/>
            <a:ext cx="2697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PCA</a:t>
            </a:r>
            <a:r>
              <a:rPr lang="en-US" altLang="zh-CN"/>
              <a:t>4</a:t>
            </a:r>
            <a:r>
              <a:rPr lang="zh-CN" altLang="en-US"/>
              <a:t> Components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899910" y="2298700"/>
            <a:ext cx="2697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PCA</a:t>
            </a:r>
            <a:r>
              <a:rPr lang="en-US" altLang="zh-CN"/>
              <a:t>2</a:t>
            </a:r>
            <a:r>
              <a:rPr lang="zh-CN" altLang="en-US"/>
              <a:t> Components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Outlier Exploration 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2736215" y="4723130"/>
            <a:ext cx="8549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9940" y="1234440"/>
            <a:ext cx="10879455" cy="447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Interpretation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600">
                <a:sym typeface="+mn-ea"/>
              </a:rPr>
              <a:t>PCA1: Net profit</a:t>
            </a:r>
            <a:r>
              <a:rPr lang="zh-CN" altLang="en-US" sz="1600">
                <a:sym typeface="+mn-ea"/>
              </a:rPr>
              <a:t>(+) </a:t>
            </a:r>
            <a:r>
              <a:rPr lang="zh-CN" altLang="en-US" sz="1600">
                <a:sym typeface="+mn-ea"/>
              </a:rPr>
              <a:t>, total equity</a:t>
            </a:r>
            <a:r>
              <a:rPr lang="zh-CN" altLang="en-US" sz="1600">
                <a:sym typeface="+mn-ea"/>
              </a:rPr>
              <a:t>(+) </a:t>
            </a:r>
            <a:r>
              <a:rPr lang="zh-CN" altLang="en-US" sz="1600">
                <a:sym typeface="+mn-ea"/>
              </a:rPr>
              <a:t>, circulating equity</a:t>
            </a:r>
            <a:r>
              <a:rPr lang="zh-CN" altLang="en-US" sz="1600">
                <a:sym typeface="+mn-ea"/>
              </a:rPr>
              <a:t>(+) </a:t>
            </a:r>
            <a:r>
              <a:rPr lang="zh-CN" altLang="en-US" sz="1600">
                <a:sym typeface="+mn-ea"/>
              </a:rPr>
              <a:t>, main operating income</a:t>
            </a:r>
            <a:r>
              <a:rPr lang="zh-CN" altLang="en-US" sz="1600">
                <a:sym typeface="+mn-ea"/>
              </a:rPr>
              <a:t>(+) </a:t>
            </a:r>
            <a:endParaRPr lang="zh-CN" altLang="en-US" sz="1600">
              <a:sym typeface="+mn-ea"/>
            </a:endParaRPr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r>
              <a:rPr lang="zh-CN" altLang="en-US" sz="16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 represent</a:t>
            </a: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ing</a:t>
            </a:r>
            <a:r>
              <a:rPr lang="zh-CN" altLang="en-US" sz="16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 the overall volume</a:t>
            </a:r>
            <a:endParaRPr lang="zh-CN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600">
                <a:sym typeface="+mn-ea"/>
              </a:rPr>
              <a:t>PCA2: net sales profit margin (-), net profit year-on-year growth rate (-), basic earnings per share year-on-year growth rate (-), equity multiplier (+) </a:t>
            </a:r>
            <a:endParaRPr lang="zh-CN" altLang="en-US" sz="1600">
              <a:sym typeface="+mn-ea"/>
            </a:endParaRPr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r>
              <a:rPr lang="zh-CN" altLang="en-US" sz="16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representing poor management, heavy financial burden, reduced income, and wide financing </a:t>
            </a:r>
            <a:endParaRPr lang="zh-CN" altLang="en-US" sz="1600" b="1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600">
                <a:sym typeface="+mn-ea"/>
              </a:rPr>
              <a:t>PCA3: net sales profit margin (+), net profit year-on-year growth rate (-), basic earnings per share year-on-year growth rate (-), equity multiplier (-) </a:t>
            </a:r>
            <a:endParaRPr lang="zh-CN" altLang="en-US" sz="1600">
              <a:sym typeface="+mn-ea"/>
            </a:endParaRPr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representing </a:t>
            </a:r>
            <a:r>
              <a:rPr lang="zh-CN" altLang="en-US" sz="16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profitable, but with reduced income this quarter and narrow financing</a:t>
            </a:r>
            <a:endParaRPr lang="zh-CN" altLang="en-US" sz="1600"/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600">
                <a:sym typeface="+mn-ea"/>
              </a:rPr>
              <a:t>PCA4: Current ratio (-), total debt year-on-year growth rate (+), stock price increase (+), trading volume increase (+) </a:t>
            </a:r>
            <a:endParaRPr lang="zh-CN" altLang="en-US" sz="1600">
              <a:sym typeface="+mn-ea"/>
            </a:endParaRPr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representing </a:t>
            </a:r>
            <a:r>
              <a:rPr lang="zh-CN" altLang="en-US" sz="16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companies operating with high debt will experience short-term growth</a:t>
            </a:r>
            <a:endParaRPr lang="zh-CN" altLang="en-US" sz="1600" b="1">
              <a:solidFill>
                <a:schemeClr val="accent6">
                  <a:lumMod val="75000"/>
                </a:schemeClr>
              </a:solidFill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endParaRPr lang="zh-CN" altLang="en-US" sz="1600"/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endParaRPr lang="zh-CN" altLang="en-US"/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6625" y="1374775"/>
            <a:ext cx="9751060" cy="2045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Background</a:t>
            </a:r>
            <a:endParaRPr lang="fr-FR" altLang="zh-CN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>
                <a:sym typeface="+mn-ea"/>
              </a:rPr>
              <a:t>In the modern economy, investors are faced with a large number of investment choices. How to select high-quality investment targets from numerous companies is a complex and challenging task.</a:t>
            </a:r>
            <a:endParaRPr lang="en-US" altLang="zh-CN" sz="14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38020" y="393700"/>
            <a:ext cx="7233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Background &amp; Goals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3625" y="3560445"/>
            <a:ext cx="10177145" cy="1783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Goals</a:t>
            </a:r>
            <a:endParaRPr lang="fr-FR" altLang="zh-CN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latin typeface="Al Bayan Plain" charset="0"/>
                <a:ea typeface="宋体" pitchFamily="2" charset="-122"/>
                <a:cs typeface="Al Bayan Plain" charset="0"/>
                <a:sym typeface="+mn-ea"/>
              </a:rPr>
              <a:t>Use factor analysis and clustering methods to achieve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l Bayan Bold" charset="0"/>
                <a:ea typeface="宋体" pitchFamily="2" charset="-122"/>
                <a:cs typeface="Al Bayan Bold" charset="0"/>
                <a:sym typeface="+mn-ea"/>
              </a:rPr>
              <a:t>company rating classification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Al Bayan Bold" charset="0"/>
              <a:ea typeface="宋体" pitchFamily="2" charset="-122"/>
              <a:cs typeface="Al Bayan Bold" charset="0"/>
              <a:sym typeface="+mn-ea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l Bayan Plain" charset="0"/>
                <a:ea typeface="宋体" pitchFamily="2" charset="-122"/>
                <a:cs typeface="Al Bayan Plain" charset="0"/>
                <a:sym typeface="+mn-ea"/>
              </a:rPr>
              <a:t>Provide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l Bayan Bold" charset="0"/>
                <a:ea typeface="宋体" pitchFamily="2" charset="-122"/>
                <a:cs typeface="Al Bayan Bold" charset="0"/>
                <a:sym typeface="+mn-ea"/>
              </a:rPr>
              <a:t> investment advice</a:t>
            </a:r>
            <a:r>
              <a:rPr lang="en-US" altLang="zh-CN" dirty="0">
                <a:latin typeface="Al Bayan Plain" charset="0"/>
                <a:ea typeface="宋体" pitchFamily="2" charset="-122"/>
                <a:cs typeface="Al Bayan Plain" charset="0"/>
                <a:sym typeface="+mn-ea"/>
              </a:rPr>
              <a:t> to investors through company financial statement data</a:t>
            </a:r>
            <a:endParaRPr lang="en-US" altLang="zh-CN" sz="1400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Outlier Exploration 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  <a:sym typeface="+mn-ea"/>
              </a:rPr>
              <a:t>- C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hemicals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6625" y="1234440"/>
            <a:ext cx="10879455" cy="4476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Focus on big companies (i.e. large PCA1)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lvl="0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lvl="0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lvl="0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Screen for other companies that may perform well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endParaRPr lang="zh-CN" altLang="en-US" sz="1600"/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endParaRPr lang="zh-CN" altLang="en-US"/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8" name="图片 7" descr="截屏2024-05-26 上午12.37.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" y="2132330"/>
            <a:ext cx="5842000" cy="457200"/>
          </a:xfrm>
          <a:prstGeom prst="rect">
            <a:avLst/>
          </a:prstGeom>
        </p:spPr>
      </p:pic>
      <p:pic>
        <p:nvPicPr>
          <p:cNvPr id="10" name="图片 9" descr="截屏2024-05-26 上午12.37.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710" y="1865630"/>
            <a:ext cx="2705100" cy="99060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7207885" y="2219325"/>
            <a:ext cx="594360" cy="37020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截屏2024-05-26 上午12.40.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15" y="4206875"/>
            <a:ext cx="6274435" cy="72263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207885" y="4382770"/>
            <a:ext cx="594360" cy="37020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截屏2024-05-26 上午12.41.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245" y="4042410"/>
            <a:ext cx="27813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Outlier Exploration</a:t>
            </a: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6625" y="1234440"/>
            <a:ext cx="2752725" cy="5702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M</a:t>
            </a: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achinery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endParaRPr lang="zh-CN" altLang="en-US" sz="1600"/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endParaRPr lang="zh-CN" altLang="en-US"/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endParaRPr lang="zh-CN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67805" y="1286510"/>
            <a:ext cx="3766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2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Pharmaceuticals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8" name="图片 7" descr="截屏2024-05-29 下午6.58.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" y="2077085"/>
            <a:ext cx="4164965" cy="2949575"/>
          </a:xfrm>
          <a:prstGeom prst="rect">
            <a:avLst/>
          </a:prstGeom>
        </p:spPr>
      </p:pic>
      <p:pic>
        <p:nvPicPr>
          <p:cNvPr id="20" name="图片 19" descr="截屏2024-05-29 下午6.59.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0" y="2041525"/>
            <a:ext cx="4540250" cy="29845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715760" y="3789045"/>
            <a:ext cx="3130550" cy="331470"/>
          </a:xfrm>
          <a:prstGeom prst="rect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Outlier Exploration</a:t>
            </a: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852"/>
          <a:stretch>
            <a:fillRect/>
          </a:stretch>
        </p:blipFill>
        <p:spPr>
          <a:xfrm>
            <a:off x="790575" y="1942465"/>
            <a:ext cx="5062855" cy="33610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340" y="1932305"/>
            <a:ext cx="5104765" cy="33750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Outlier Exploration</a:t>
            </a: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8180" y="1365885"/>
            <a:ext cx="3766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2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奕瑞</a:t>
            </a:r>
            <a:r>
              <a:rPr lang="zh-CN" altLang="en-US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科技</a:t>
            </a:r>
            <a:endParaRPr lang="zh-CN" altLang="en-US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260" y="2011680"/>
            <a:ext cx="6752590" cy="3755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5" y="2011680"/>
            <a:ext cx="4852670" cy="339852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8138795" y="2529205"/>
            <a:ext cx="2148205" cy="84455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060430" y="2383155"/>
            <a:ext cx="0" cy="2100580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71480" y="2383155"/>
            <a:ext cx="0" cy="2100580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571480" y="337375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FF0000"/>
                </a:solidFill>
              </a:rPr>
              <a:t>训练区</a:t>
            </a:r>
            <a:endParaRPr lang="zh-CN" altLang="en-US" sz="1000" b="1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11496040" y="3429000"/>
            <a:ext cx="78105" cy="2413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1369040" y="3670300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FF0000"/>
                </a:solidFill>
              </a:rPr>
              <a:t>测试点</a:t>
            </a:r>
            <a:endParaRPr lang="zh-CN" altLang="en-US" sz="1000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39480" y="2951480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FF0000"/>
                </a:solidFill>
              </a:rPr>
              <a:t>整体趋势</a:t>
            </a:r>
            <a:endParaRPr lang="zh-CN" altLang="en-US" sz="1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56360" y="161925"/>
            <a:ext cx="102311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algn="l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Con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clusi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on</a:t>
            </a: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6625" y="2042160"/>
            <a:ext cx="10082530" cy="4020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000" dirty="0">
                <a:solidFill>
                  <a:schemeClr val="tx1"/>
                </a:solidFill>
                <a:latin typeface="Al Bayan Plain" charset="0"/>
                <a:ea typeface="思源黑体 CN Bold" panose="020B0800000000000000" pitchFamily="34" charset="-122"/>
                <a:cs typeface="Al Bayan Plain" charset="0"/>
                <a:sym typeface="+mn-ea"/>
              </a:rPr>
              <a:t>The practical application of statistical methods in financial analysis, offering in_x0002_sights into the financial health and potential perfor_x0002_mance of stocks in different industries.</a:t>
            </a:r>
            <a:endParaRPr lang="en-US" altLang="fr-FR" sz="2000" dirty="0">
              <a:solidFill>
                <a:schemeClr val="tx1"/>
              </a:solidFill>
              <a:latin typeface="Al Bayan Plain" charset="0"/>
              <a:ea typeface="思源黑体 CN Bold" panose="020B0800000000000000" pitchFamily="34" charset="-122"/>
              <a:cs typeface="Al Bayan Plain" charset="0"/>
              <a:sym typeface="+mn-ea"/>
            </a:endParaRPr>
          </a:p>
          <a:p>
            <a:pPr marL="285750" lvl="0" indent="-28575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en-US" altLang="fr-FR" sz="2000" dirty="0">
                <a:solidFill>
                  <a:srgbClr val="06383C"/>
                </a:solidFill>
                <a:latin typeface="Al Bayan Plain" charset="0"/>
                <a:ea typeface="思源黑体 CN Bold" panose="020B0800000000000000" pitchFamily="34" charset="-122"/>
                <a:cs typeface="Al Bayan Plain" charset="0"/>
                <a:sym typeface="+mn-ea"/>
              </a:rPr>
              <a:t>Weakness</a:t>
            </a:r>
            <a:r>
              <a:rPr lang="zh-CN" altLang="en-US" sz="2000" dirty="0">
                <a:solidFill>
                  <a:srgbClr val="06383C"/>
                </a:solidFill>
                <a:latin typeface="Al Bayan Plain" charset="0"/>
                <a:ea typeface="思源黑体 CN Bold" panose="020B0800000000000000" pitchFamily="34" charset="-122"/>
                <a:cs typeface="Al Bayan Plain" charset="0"/>
                <a:sym typeface="+mn-ea"/>
              </a:rPr>
              <a:t>：</a:t>
            </a:r>
            <a:endParaRPr lang="en-US" altLang="fr-FR" sz="2000" dirty="0">
              <a:solidFill>
                <a:srgbClr val="06383C"/>
              </a:solidFill>
              <a:latin typeface="Al Bayan Plain" charset="0"/>
              <a:ea typeface="思源黑体 CN Bold" panose="020B0800000000000000" pitchFamily="34" charset="-122"/>
              <a:cs typeface="Al Bayan Plain" charset="0"/>
              <a:sym typeface="+mn-ea"/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latin typeface="Al Bayan Plain" charset="0"/>
                <a:cs typeface="Al Bayan Plain" charset="0"/>
              </a:rPr>
              <a:t>No additional risk information related to the company is incorporated</a:t>
            </a:r>
            <a:endParaRPr lang="zh-CN" altLang="en-US" sz="2000">
              <a:latin typeface="Al Bayan Plain" charset="0"/>
              <a:cs typeface="Al Bayan Plain" charset="0"/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sz="2000" dirty="0">
                <a:solidFill>
                  <a:schemeClr val="tx1"/>
                </a:solidFill>
                <a:latin typeface="Al Bayan Plain" charset="0"/>
                <a:ea typeface="思源黑体 CN Bold" panose="020B0800000000000000" pitchFamily="34" charset="-122"/>
                <a:cs typeface="Al Bayan Plain" charset="0"/>
                <a:sym typeface="+mn-ea"/>
              </a:rPr>
              <a:t>The time period is only considered for one quarter rather than a long time series.</a:t>
            </a:r>
            <a:endParaRPr lang="en-US" altLang="fr-FR" sz="2000" dirty="0">
              <a:solidFill>
                <a:schemeClr val="tx1"/>
              </a:solidFill>
              <a:latin typeface="Al Bayan Plain" charset="0"/>
              <a:ea typeface="思源黑体 CN Bold" panose="020B0800000000000000" pitchFamily="34" charset="-122"/>
              <a:cs typeface="Al Bayan Plain" charset="0"/>
              <a:sym typeface="+mn-ea"/>
            </a:endParaRPr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endParaRPr lang="zh-CN" altLang="en-US" sz="2000">
              <a:latin typeface="Al Bayan Plain" charset="0"/>
              <a:cs typeface="Al Bayan Plain" charset="0"/>
            </a:endParaRPr>
          </a:p>
          <a:p>
            <a:pPr marL="1200150" lvl="2" indent="-28575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endParaRPr lang="zh-CN" altLang="en-US" sz="2000">
              <a:latin typeface="Al Bayan Plain" charset="0"/>
              <a:cs typeface="Al Bayan Plain" charset="0"/>
            </a:endParaRPr>
          </a:p>
          <a:p>
            <a:pPr lvl="2" indent="0" fontAlgn="auto">
              <a:lnSpc>
                <a:spcPts val="1800"/>
              </a:lnSpc>
              <a:spcBef>
                <a:spcPts val="1200"/>
              </a:spcBef>
              <a:buFont typeface="Arial" panose="020B0604020202090204" pitchFamily="34" charset="0"/>
              <a:buNone/>
              <a:defRPr/>
            </a:pPr>
            <a:endParaRPr lang="zh-CN" altLang="en-US" sz="2000" b="1">
              <a:solidFill>
                <a:schemeClr val="tx1"/>
              </a:solidFill>
              <a:latin typeface="Al Bayan Plain" charset="0"/>
              <a:cs typeface="Al Bayan Plain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3866">
            <a:off x="-873125" y="1570355"/>
            <a:ext cx="14155420" cy="30568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altLang="zh-CN" dirty="0"/>
              <a:t>hanks For Watching</a:t>
            </a:r>
            <a:r>
              <a:rPr lang="zh-CN" altLang="en-US" dirty="0"/>
              <a:t>！</a:t>
            </a:r>
            <a:endParaRPr lang="en-US" dirty="0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sp>
        <p:nvSpPr>
          <p:cNvPr id="3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938020" y="393700"/>
            <a:ext cx="7233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Basic informati</a:t>
            </a:r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on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9940" y="1374775"/>
            <a:ext cx="4826000" cy="328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Data scraping</a:t>
            </a:r>
            <a:endParaRPr lang="en-US" altLang="fr-FR" sz="24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600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From </a:t>
            </a:r>
            <a:r>
              <a:rPr lang="en-US" altLang="zh-CN" sz="1600" u="sng" dirty="0">
                <a:solidFill>
                  <a:srgbClr val="F2F2F2">
                    <a:lumMod val="50000"/>
                  </a:srgb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www.baostock.com</a:t>
            </a:r>
            <a:endParaRPr lang="en-US" altLang="zh-CN" sz="1600" u="sng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700" dirty="0">
                <a:solidFill>
                  <a:schemeClr val="tx1"/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The operations of 5156 listed companies in China in the fourth quarter of 2023 were obtained. There are 6 sets of data, about 40 to 50 columns.</a:t>
            </a:r>
            <a:endParaRPr lang="en-US" altLang="zh-CN" sz="1700" dirty="0">
              <a:solidFill>
                <a:schemeClr val="tx1"/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0" name="图片 9" descr="截屏2024-05-25 下午3.35.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585" y="2011680"/>
            <a:ext cx="3435985" cy="2762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42440" y="258445"/>
            <a:ext cx="6695440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 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Data description</a:t>
            </a: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algn="ctr"/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2223770"/>
            <a:ext cx="7701915" cy="38315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2640" y="1433830"/>
            <a:ext cx="10809605" cy="1431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Biased:</a:t>
            </a:r>
            <a:r>
              <a:rPr lang="zh-CN" altLang="en-US" dirty="0">
                <a:solidFill>
                  <a:schemeClr val="tx1"/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For different industries, the prices and returns of stocks show obvious fluctuation trends.</a:t>
            </a:r>
            <a:endParaRPr lang="zh-CN" altLang="en-US" dirty="0">
              <a:solidFill>
                <a:schemeClr val="tx1"/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endParaRPr lang="zh-CN" altLang="en-US" dirty="0">
              <a:solidFill>
                <a:schemeClr val="tx1"/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-938124" y="-1119802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140970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" y="16033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42440" y="258445"/>
            <a:ext cx="6695440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 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Data description</a:t>
            </a: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algn="ctr"/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图片 2" descr="截屏2024-05-25 下午4.17.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1710" y="2656205"/>
            <a:ext cx="7588250" cy="41567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68575" y="2849880"/>
            <a:ext cx="944880" cy="478790"/>
          </a:xfrm>
          <a:prstGeom prst="rect">
            <a:avLst/>
          </a:prstGeom>
          <a:noFill/>
          <a:ln w="50800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9940" y="975360"/>
            <a:ext cx="10512425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Industr</a:t>
            </a: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ies </a:t>
            </a: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selection</a:t>
            </a:r>
            <a:endParaRPr lang="en-US" altLang="zh-CN" sz="1600" u="sng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>
                <a:sym typeface="+mn-ea"/>
              </a:rPr>
              <a:t>A</a:t>
            </a:r>
            <a:r>
              <a:rPr lang="zh-CN" altLang="en-US" sz="1600">
                <a:sym typeface="+mn-ea"/>
              </a:rPr>
              <a:t>mong all industries, we chose the three industries with the largest number of listed companies as examples </a:t>
            </a:r>
            <a:r>
              <a:rPr lang="en-US" altLang="zh-CN" sz="1600">
                <a:sym typeface="+mn-ea"/>
              </a:rPr>
              <a:t>: </a:t>
            </a:r>
            <a:r>
              <a:rPr lang="zh-CN" altLang="en-US" sz="1600" b="1">
                <a:solidFill>
                  <a:schemeClr val="accent6">
                    <a:lumMod val="50000"/>
                  </a:schemeClr>
                </a:solidFill>
                <a:sym typeface="+mn-ea"/>
              </a:rPr>
              <a:t>machinery, chemicals, pharmaceuticals</a:t>
            </a:r>
            <a:endParaRPr lang="zh-CN" altLang="en-US" sz="1600" b="1" dirty="0">
              <a:solidFill>
                <a:schemeClr val="accent6">
                  <a:lumMod val="50000"/>
                </a:scheme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pic>
        <p:nvPicPr>
          <p:cNvPr id="2" name="图片 1" descr="anova_result"/>
          <p:cNvPicPr>
            <a:picLocks noChangeAspect="1"/>
          </p:cNvPicPr>
          <p:nvPr/>
        </p:nvPicPr>
        <p:blipFill>
          <a:blip r:embed="rId7"/>
          <a:srcRect t="26870" r="-279" b="28833"/>
          <a:stretch>
            <a:fillRect/>
          </a:stretch>
        </p:blipFill>
        <p:spPr>
          <a:xfrm>
            <a:off x="563245" y="1523365"/>
            <a:ext cx="11439525" cy="362394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42440" y="258445"/>
            <a:ext cx="6695440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 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Data description</a:t>
            </a: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algn="ctr"/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871220" y="5569585"/>
            <a:ext cx="440690" cy="32067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64005" y="5436235"/>
            <a:ext cx="9725025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Results: </a:t>
            </a:r>
            <a:r>
              <a:rPr lang="en-US" altLang="zh-CN"/>
              <a:t>There are a large number of financial indicators that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</a:rPr>
              <a:t>differ significantly across industries</a:t>
            </a:r>
            <a:r>
              <a:rPr lang="en-US" altLang="zh-CN"/>
              <a:t>. Therefore, we need to analyze and predict separately according to the industry.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737235" y="1790065"/>
            <a:ext cx="1402715" cy="1416050"/>
          </a:xfrm>
          <a:prstGeom prst="rect">
            <a:avLst/>
          </a:prstGeom>
          <a:noFill/>
          <a:ln w="63500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9940" y="1234440"/>
            <a:ext cx="1043114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Feature</a:t>
            </a: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s </a:t>
            </a: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selection</a:t>
            </a:r>
            <a:endParaRPr lang="en-US" altLang="zh-CN" sz="1600" u="sng" dirty="0">
              <a:solidFill>
                <a:srgbClr val="F2F2F2">
                  <a:lumMod val="50000"/>
                </a:srgbClr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lvl="2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latin typeface="Lato" panose="020F0502020204030203" pitchFamily="34" charset="0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In order to avoid data redundancy and duplication, 14 columns of data were manually screened from all data sets.</a:t>
            </a:r>
            <a:endParaRPr lang="en-US" altLang="zh-CN" dirty="0">
              <a:solidFill>
                <a:schemeClr val="tx1"/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42440" y="258445"/>
            <a:ext cx="6695440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 </a:t>
            </a:r>
            <a:r>
              <a:rPr lang="en-US" altLang="fr-FR" sz="40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Data description</a:t>
            </a:r>
            <a:endParaRPr lang="en-US" altLang="fr-FR" sz="4000" dirty="0">
              <a:solidFill>
                <a:srgbClr val="06383C"/>
              </a:solidFill>
              <a:latin typeface="Arial Black" panose="020B0A04020102020204" pitchFamily="34" charset="0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algn="ctr"/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7"/>
            </p:custDataLst>
          </p:nvPr>
        </p:nvGraphicFramePr>
        <p:xfrm>
          <a:off x="1742440" y="3131185"/>
          <a:ext cx="9412605" cy="3054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55"/>
                <a:gridCol w="2290445"/>
                <a:gridCol w="2102485"/>
                <a:gridCol w="316992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Description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Description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73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npMargin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销售净利润（</a:t>
                      </a:r>
                      <a:r>
                        <a:rPr lang="en-US" altLang="zh-CN" sz="1600"/>
                        <a:t>%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YOYEPSBasic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基本每股权益同比增长率</a:t>
                      </a:r>
                      <a:endParaRPr lang="zh-CN" altLang="en-US" sz="16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netProfit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净利润（元）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liabilityToAsset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资产负债数</a:t>
                      </a:r>
                      <a:endParaRPr lang="zh-CN" altLang="en-US" sz="16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epsTTM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每股收益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currentRatio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流动比率</a:t>
                      </a:r>
                      <a:endParaRPr lang="zh-CN" altLang="en-US" sz="16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totalShare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总股本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assetToEquity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权益乘数</a:t>
                      </a:r>
                      <a:endParaRPr lang="zh-CN" altLang="en-US" sz="16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liqaShare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流通股本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YOYLiability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总负债同比增长率</a:t>
                      </a:r>
                      <a:endParaRPr lang="zh-CN" altLang="en-US" sz="16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YOYEquity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净资产同比增长率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dupontAssetTurn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总资产周转率</a:t>
                      </a:r>
                      <a:endParaRPr lang="zh-CN" altLang="en-US" sz="16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MBRevenue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主营营业收入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思源黑体 CN Light" panose="020B0300000000000000" pitchFamily="34" charset="-122"/>
                          <a:cs typeface="Open Sans" panose="020B0606030504020204" pitchFamily="34" charset="0"/>
                          <a:sym typeface="+mn-ea"/>
                        </a:rPr>
                        <a:t>YOYNI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思源黑体 CN Light" panose="020B0300000000000000" pitchFamily="34" charset="-122"/>
                        <a:cs typeface="Open Sans" panose="020B0606030504020204" pitchFamily="3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母公司股东净利润同比增长率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-938124" y="-985817"/>
            <a:ext cx="13275768" cy="2701884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400" y="6062345"/>
            <a:ext cx="12242800" cy="1836420"/>
          </a:xfrm>
          <a:prstGeom prst="rect">
            <a:avLst/>
          </a:prstGeom>
        </p:spPr>
      </p:pic>
      <p:sp>
        <p:nvSpPr>
          <p:cNvPr id="5" name="箭头: 五边形 4"/>
          <p:cNvSpPr/>
          <p:nvPr/>
        </p:nvSpPr>
        <p:spPr>
          <a:xfrm rot="5400000">
            <a:off x="702124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" y="161608"/>
            <a:ext cx="489848" cy="7175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45030" y="258445"/>
            <a:ext cx="5280025" cy="1042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000" dirty="0">
                <a:solidFill>
                  <a:srgbClr val="06383C"/>
                </a:solidFill>
                <a:latin typeface="Arial Black" panose="020B0A04020102020204" pitchFamily="34" charset="0"/>
              </a:rPr>
              <a:t>Data Analysis</a:t>
            </a:r>
            <a:endParaRPr lang="en-US" altLang="zh-CN" sz="40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4420" y="1234440"/>
            <a:ext cx="104311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50000"/>
              </a:lnSpc>
              <a:spcBef>
                <a:spcPts val="1200"/>
              </a:spcBef>
              <a:buFont typeface="Arial" panose="020B0604020202090204" pitchFamily="34" charset="0"/>
              <a:buChar char="•"/>
              <a:defRPr/>
            </a:pPr>
            <a:r>
              <a:rPr lang="en-US" altLang="fr-FR" sz="2400" dirty="0">
                <a:solidFill>
                  <a:srgbClr val="06383C"/>
                </a:solidFill>
                <a:latin typeface="Arial Black" panose="020B0A04020102020204" pitchFamily="34" charset="0"/>
                <a:ea typeface="思源黑体 CN Bold" panose="020B0800000000000000" pitchFamily="34" charset="-122"/>
                <a:cs typeface="Open Sans" panose="020B0606030504020204" pitchFamily="34" charset="0"/>
              </a:rPr>
              <a:t>EDA </a:t>
            </a:r>
            <a:endParaRPr lang="en-US" altLang="zh-CN" dirty="0">
              <a:solidFill>
                <a:schemeClr val="tx1"/>
              </a:solidFill>
              <a:latin typeface="Lato" panose="020F0502020204030203" pitchFamily="34" charset="0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correlation_matrix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0" y="1877695"/>
            <a:ext cx="5347335" cy="4727575"/>
          </a:xfrm>
          <a:prstGeom prst="rect">
            <a:avLst/>
          </a:prstGeom>
        </p:spPr>
      </p:pic>
      <p:pic>
        <p:nvPicPr>
          <p:cNvPr id="14" name="图片 13" descr="correlated_colums_linearity_chec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5075" y="1154430"/>
            <a:ext cx="5596890" cy="559689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46*280"/>
  <p:tag name="TABLE_ENDDRAG_RECT" val="137*231*746*280"/>
</p:tagLst>
</file>

<file path=ppt/tags/tag2.xml><?xml version="1.0" encoding="utf-8"?>
<p:tagLst xmlns:p="http://schemas.openxmlformats.org/presentationml/2006/main">
  <p:tag name="TABLE_ENDDRAG_ORIGIN_RECT" val="286*143"/>
  <p:tag name="TABLE_ENDDRAG_RECT" val="543*209*286*143"/>
</p:tagLst>
</file>

<file path=ppt/tags/tag3.xml><?xml version="1.0" encoding="utf-8"?>
<p:tagLst xmlns:p="http://schemas.openxmlformats.org/presentationml/2006/main">
  <p:tag name="TABLE_ENDDRAG_ORIGIN_RECT" val="292*150"/>
  <p:tag name="TABLE_ENDDRAG_RECT" val="144*195*292*150"/>
</p:tagLst>
</file>

<file path=ppt/tags/tag4.xml><?xml version="1.0" encoding="utf-8"?>
<p:tagLst xmlns:p="http://schemas.openxmlformats.org/presentationml/2006/main">
  <p:tag name="TABLE_ENDDRAG_ORIGIN_RECT" val="292*150"/>
  <p:tag name="TABLE_ENDDRAG_RECT" val="144*195*292*150"/>
</p:tagLst>
</file>

<file path=ppt/tags/tag5.xml><?xml version="1.0" encoding="utf-8"?>
<p:tagLst xmlns:p="http://schemas.openxmlformats.org/presentationml/2006/main">
  <p:tag name="TABLE_ENDDRAG_ORIGIN_RECT" val="292*150"/>
  <p:tag name="TABLE_ENDDRAG_RECT" val="144*195*292*150"/>
</p:tagLst>
</file>

<file path=ppt/tags/tag6.xml><?xml version="1.0" encoding="utf-8"?>
<p:tagLst xmlns:p="http://schemas.openxmlformats.org/presentationml/2006/main">
  <p:tag name="commondata" val="eyJoZGlkIjoiYjE5YzUzNDRhZjBiYzhkZTVkZDYxY2E3NzJmMjU1Mj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7426</Words>
  <Application>WPS 演示</Application>
  <PresentationFormat>宽屏</PresentationFormat>
  <Paragraphs>426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60" baseType="lpstr">
      <vt:lpstr>Arial</vt:lpstr>
      <vt:lpstr>宋体</vt:lpstr>
      <vt:lpstr>Wingdings</vt:lpstr>
      <vt:lpstr>Al Bayan Plain</vt:lpstr>
      <vt:lpstr>Arial Black</vt:lpstr>
      <vt:lpstr>思源黑体 CN Bold</vt:lpstr>
      <vt:lpstr>汉仪中黑KW</vt:lpstr>
      <vt:lpstr>Open Sans</vt:lpstr>
      <vt:lpstr>Lato</vt:lpstr>
      <vt:lpstr>思源黑体 CN Light</vt:lpstr>
      <vt:lpstr>Al Bayan Bold</vt:lpstr>
      <vt:lpstr>等线 Light</vt:lpstr>
      <vt:lpstr>汉仪中等线KW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等线</vt:lpstr>
      <vt:lpstr>汉仪书宋二KW</vt:lpstr>
      <vt:lpstr>DejaVu Math TeX Gyre</vt:lpstr>
      <vt:lpstr>苹方-简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Watching！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SUSTech heyStudio</dc:creator>
  <cp:lastModifiedBy>微信用户</cp:lastModifiedBy>
  <cp:revision>32</cp:revision>
  <dcterms:created xsi:type="dcterms:W3CDTF">2024-06-04T06:37:36Z</dcterms:created>
  <dcterms:modified xsi:type="dcterms:W3CDTF">2024-06-04T06:37:36Z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F5107A3880BE11E2D9264E66F036B843_43</vt:lpwstr>
  </property>
  <property fmtid="{D5CDD505-2E9C-101B-9397-08002B2CF9AE}" pid="3" name="KSOProductBuildVer">
    <vt:lpwstr>2052-6.2.1.8344</vt:lpwstr>
  </property>
</Properties>
</file>